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Default Extension="ppt" ContentType="application/vnd.ms-powerpoint"/>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6" r:id="rId2"/>
    <p:sldId id="257" r:id="rId3"/>
    <p:sldId id="259" r:id="rId4"/>
    <p:sldId id="261" r:id="rId5"/>
    <p:sldId id="262" r:id="rId6"/>
    <p:sldId id="284" r:id="rId7"/>
    <p:sldId id="263" r:id="rId8"/>
    <p:sldId id="279" r:id="rId9"/>
    <p:sldId id="285" r:id="rId10"/>
    <p:sldId id="264" r:id="rId11"/>
    <p:sldId id="265" r:id="rId12"/>
    <p:sldId id="280" r:id="rId13"/>
    <p:sldId id="286" r:id="rId14"/>
    <p:sldId id="266" r:id="rId15"/>
    <p:sldId id="276" r:id="rId16"/>
    <p:sldId id="267" r:id="rId17"/>
    <p:sldId id="282" r:id="rId18"/>
    <p:sldId id="287" r:id="rId19"/>
    <p:sldId id="269" r:id="rId20"/>
    <p:sldId id="270" r:id="rId21"/>
    <p:sldId id="281" r:id="rId22"/>
    <p:sldId id="283" r:id="rId23"/>
    <p:sldId id="272" r:id="rId24"/>
    <p:sldId id="291" r:id="rId25"/>
    <p:sldId id="288" r:id="rId26"/>
    <p:sldId id="289" r:id="rId27"/>
    <p:sldId id="290" r:id="rId28"/>
    <p:sldId id="274" r:id="rId29"/>
    <p:sldId id="325" r:id="rId30"/>
    <p:sldId id="296" r:id="rId31"/>
    <p:sldId id="298" r:id="rId32"/>
    <p:sldId id="299" r:id="rId33"/>
    <p:sldId id="305" r:id="rId34"/>
    <p:sldId id="316" r:id="rId35"/>
    <p:sldId id="317" r:id="rId36"/>
    <p:sldId id="318" r:id="rId37"/>
    <p:sldId id="322" r:id="rId38"/>
    <p:sldId id="375" r:id="rId39"/>
    <p:sldId id="376" r:id="rId40"/>
    <p:sldId id="377" r:id="rId41"/>
    <p:sldId id="327" r:id="rId42"/>
    <p:sldId id="328" r:id="rId43"/>
    <p:sldId id="329" r:id="rId44"/>
    <p:sldId id="330" r:id="rId45"/>
    <p:sldId id="331" r:id="rId46"/>
    <p:sldId id="332" r:id="rId47"/>
    <p:sldId id="333" r:id="rId48"/>
    <p:sldId id="338" r:id="rId49"/>
    <p:sldId id="339" r:id="rId50"/>
    <p:sldId id="340" r:id="rId51"/>
    <p:sldId id="341" r:id="rId52"/>
    <p:sldId id="342" r:id="rId53"/>
    <p:sldId id="337" r:id="rId54"/>
    <p:sldId id="343" r:id="rId55"/>
    <p:sldId id="383" r:id="rId56"/>
    <p:sldId id="350" r:id="rId57"/>
    <p:sldId id="351" r:id="rId58"/>
    <p:sldId id="354" r:id="rId59"/>
    <p:sldId id="355" r:id="rId60"/>
    <p:sldId id="356" r:id="rId61"/>
    <p:sldId id="357" r:id="rId62"/>
    <p:sldId id="358" r:id="rId63"/>
    <p:sldId id="359" r:id="rId64"/>
    <p:sldId id="360" r:id="rId65"/>
    <p:sldId id="361" r:id="rId66"/>
    <p:sldId id="362" r:id="rId67"/>
    <p:sldId id="363" r:id="rId68"/>
    <p:sldId id="368" r:id="rId69"/>
    <p:sldId id="369" r:id="rId70"/>
    <p:sldId id="370" r:id="rId71"/>
    <p:sldId id="372" r:id="rId72"/>
    <p:sldId id="364" r:id="rId73"/>
    <p:sldId id="365" r:id="rId74"/>
    <p:sldId id="366" r:id="rId75"/>
    <p:sldId id="367" r:id="rId76"/>
    <p:sldId id="371" r:id="rId77"/>
    <p:sldId id="374" r:id="rId78"/>
    <p:sldId id="378" r:id="rId79"/>
    <p:sldId id="379" r:id="rId80"/>
    <p:sldId id="380" r:id="rId81"/>
    <p:sldId id="381" r:id="rId82"/>
    <p:sldId id="38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24400564174894221"/>
          <c:y val="0.16451016635859539"/>
          <c:w val="0.51480959097320167"/>
          <c:h val="0.6746765249537906"/>
        </c:manualLayout>
      </c:layout>
      <c:pieChart>
        <c:varyColors val="1"/>
        <c:ser>
          <c:idx val="0"/>
          <c:order val="0"/>
          <c:spPr>
            <a:solidFill>
              <a:srgbClr val="9999FF"/>
            </a:solidFill>
            <a:ln w="13000">
              <a:solidFill>
                <a:srgbClr val="000000"/>
              </a:solidFill>
              <a:prstDash val="solid"/>
            </a:ln>
          </c:spPr>
          <c:dPt>
            <c:idx val="0"/>
            <c:spPr>
              <a:solidFill>
                <a:srgbClr val="FFFF00"/>
              </a:solidFill>
              <a:ln w="13000">
                <a:solidFill>
                  <a:srgbClr val="000000"/>
                </a:solidFill>
                <a:prstDash val="solid"/>
              </a:ln>
            </c:spPr>
          </c:dPt>
          <c:dPt>
            <c:idx val="1"/>
            <c:spPr>
              <a:solidFill>
                <a:srgbClr val="993366"/>
              </a:solidFill>
              <a:ln w="13000">
                <a:solidFill>
                  <a:srgbClr val="000000"/>
                </a:solidFill>
                <a:prstDash val="solid"/>
              </a:ln>
            </c:spPr>
          </c:dPt>
          <c:dPt>
            <c:idx val="2"/>
            <c:spPr>
              <a:solidFill>
                <a:srgbClr val="00CCFF"/>
              </a:solidFill>
              <a:ln w="13000">
                <a:solidFill>
                  <a:srgbClr val="000000"/>
                </a:solidFill>
                <a:prstDash val="solid"/>
              </a:ln>
            </c:spPr>
          </c:dPt>
          <c:dPt>
            <c:idx val="3"/>
            <c:spPr>
              <a:solidFill>
                <a:srgbClr val="99CC00"/>
              </a:solidFill>
              <a:ln w="13000">
                <a:solidFill>
                  <a:srgbClr val="000000"/>
                </a:solidFill>
                <a:prstDash val="solid"/>
              </a:ln>
            </c:spPr>
          </c:dPt>
          <c:dPt>
            <c:idx val="4"/>
            <c:spPr>
              <a:solidFill>
                <a:srgbClr val="FF9900"/>
              </a:solidFill>
              <a:ln w="13000">
                <a:solidFill>
                  <a:srgbClr val="000000"/>
                </a:solidFill>
                <a:prstDash val="solid"/>
              </a:ln>
            </c:spPr>
          </c:dPt>
          <c:dPt>
            <c:idx val="5"/>
            <c:spPr>
              <a:solidFill>
                <a:srgbClr val="CC99FF"/>
              </a:solidFill>
              <a:ln w="13000">
                <a:solidFill>
                  <a:srgbClr val="000000"/>
                </a:solidFill>
                <a:prstDash val="solid"/>
              </a:ln>
            </c:spPr>
          </c:dPt>
          <c:dLbls>
            <c:numFmt formatCode="0%" sourceLinked="0"/>
            <c:spPr>
              <a:noFill/>
              <a:ln w="25999">
                <a:noFill/>
              </a:ln>
            </c:spPr>
            <c:txPr>
              <a:bodyPr/>
              <a:lstStyle/>
              <a:p>
                <a:pPr>
                  <a:defRPr sz="1400" b="0" i="0" u="none" strike="noStrike" baseline="0">
                    <a:solidFill>
                      <a:schemeClr val="tx1"/>
                    </a:solidFill>
                    <a:latin typeface="Arial"/>
                    <a:ea typeface="Arial"/>
                    <a:cs typeface="Arial"/>
                  </a:defRPr>
                </a:pPr>
                <a:endParaRPr lang="en-US"/>
              </a:p>
            </c:txPr>
            <c:showCatName val="1"/>
            <c:showPercent val="1"/>
            <c:showLeaderLines val="1"/>
            <c:leaderLines>
              <c:spPr>
                <a:ln w="3250">
                  <a:solidFill>
                    <a:srgbClr val="FFFF00"/>
                  </a:solidFill>
                  <a:prstDash val="solid"/>
                </a:ln>
              </c:spPr>
            </c:leaderLines>
          </c:dLbls>
          <c:cat>
            <c:strRef>
              <c:f>Sheet3!$A$33:$A$38</c:f>
              <c:strCache>
                <c:ptCount val="6"/>
                <c:pt idx="0">
                  <c:v>Brothel</c:v>
                </c:pt>
                <c:pt idx="1">
                  <c:v>Dabha</c:v>
                </c:pt>
                <c:pt idx="2">
                  <c:v>Home</c:v>
                </c:pt>
                <c:pt idx="3">
                  <c:v>Lodge</c:v>
                </c:pt>
                <c:pt idx="4">
                  <c:v>Street</c:v>
                </c:pt>
                <c:pt idx="5">
                  <c:v>Other</c:v>
                </c:pt>
              </c:strCache>
            </c:strRef>
          </c:cat>
          <c:val>
            <c:numRef>
              <c:f>Sheet3!$B$33:$B$38</c:f>
              <c:numCache>
                <c:formatCode>0</c:formatCode>
                <c:ptCount val="6"/>
                <c:pt idx="0">
                  <c:v>2.3704875222980304</c:v>
                </c:pt>
                <c:pt idx="1">
                  <c:v>0.11034076907516049</c:v>
                </c:pt>
                <c:pt idx="2">
                  <c:v>25.231255861853388</c:v>
                </c:pt>
                <c:pt idx="3">
                  <c:v>12.084153226548002</c:v>
                </c:pt>
                <c:pt idx="4">
                  <c:v>56.803427919892478</c:v>
                </c:pt>
                <c:pt idx="5">
                  <c:v>3.4003347003328654</c:v>
                </c:pt>
              </c:numCache>
            </c:numRef>
          </c:val>
        </c:ser>
        <c:dLbls>
          <c:showCatName val="1"/>
          <c:showPercent val="1"/>
        </c:dLbls>
        <c:firstSliceAng val="0"/>
      </c:pieChart>
      <c:spPr>
        <a:noFill/>
        <a:ln w="25999">
          <a:noFill/>
        </a:ln>
      </c:spPr>
    </c:plotArea>
    <c:plotVisOnly val="1"/>
    <c:dispBlanksAs val="zero"/>
  </c:chart>
  <c:spPr>
    <a:noFill/>
    <a:ln>
      <a:noFill/>
    </a:ln>
  </c:spPr>
  <c:txPr>
    <a:bodyPr/>
    <a:lstStyle/>
    <a:p>
      <a:pPr>
        <a:defRPr sz="819"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pieChart>
        <c:varyColors val="1"/>
        <c:ser>
          <c:idx val="0"/>
          <c:order val="0"/>
          <c:tx>
            <c:strRef>
              <c:f>Sheet1!$B$1</c:f>
              <c:strCache>
                <c:ptCount val="1"/>
                <c:pt idx="0">
                  <c:v>Sales</c:v>
                </c:pt>
              </c:strCache>
            </c:strRef>
          </c:tx>
          <c:dLbls>
            <c:dLbl>
              <c:idx val="0"/>
              <c:layout>
                <c:manualLayout>
                  <c:x val="-2.3924856615145328E-2"/>
                  <c:y val="3.2944406314344546E-2"/>
                </c:manualLayout>
              </c:layout>
              <c:showVal val="1"/>
              <c:showCatName val="1"/>
              <c:showPercent val="1"/>
            </c:dLbl>
            <c:dLbl>
              <c:idx val="1"/>
              <c:layout>
                <c:manualLayout>
                  <c:x val="6.9748833479148491E-3"/>
                  <c:y val="7.1939428985240989E-3"/>
                </c:manualLayout>
              </c:layout>
              <c:showVal val="1"/>
              <c:showCatName val="1"/>
              <c:showPercent val="1"/>
            </c:dLbl>
            <c:dLbl>
              <c:idx val="8"/>
              <c:delete val="1"/>
            </c:dLbl>
            <c:dLbl>
              <c:idx val="10"/>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txPr>
              <a:bodyPr/>
              <a:lstStyle/>
              <a:p>
                <a:pPr>
                  <a:defRPr sz="1600"/>
                </a:pPr>
                <a:endParaRPr lang="en-US"/>
              </a:p>
            </c:txPr>
            <c:showVal val="1"/>
            <c:showCatName val="1"/>
            <c:showPercent val="1"/>
            <c:showLeaderLines val="1"/>
          </c:dLbls>
          <c:cat>
            <c:strRef>
              <c:f>Sheet1!$A$2:$A$32</c:f>
              <c:strCache>
                <c:ptCount val="31"/>
                <c:pt idx="0">
                  <c:v>Andhra Pradesh</c:v>
                </c:pt>
                <c:pt idx="1">
                  <c:v>Maharashtra</c:v>
                </c:pt>
                <c:pt idx="2">
                  <c:v>Karnataka</c:v>
                </c:pt>
                <c:pt idx="3">
                  <c:v>Delhi</c:v>
                </c:pt>
                <c:pt idx="4">
                  <c:v>Tamil Nadu</c:v>
                </c:pt>
                <c:pt idx="5">
                  <c:v>West Bengal</c:v>
                </c:pt>
                <c:pt idx="6">
                  <c:v>Kerala</c:v>
                </c:pt>
                <c:pt idx="7">
                  <c:v>Gujarat</c:v>
                </c:pt>
                <c:pt idx="8">
                  <c:v>Madhya Pradesh</c:v>
                </c:pt>
                <c:pt idx="9">
                  <c:v>Rajasthan</c:v>
                </c:pt>
                <c:pt idx="10">
                  <c:v>Punjab</c:v>
                </c:pt>
                <c:pt idx="11">
                  <c:v>Uttar Pradesh</c:v>
                </c:pt>
                <c:pt idx="12">
                  <c:v>Orissa</c:v>
                </c:pt>
                <c:pt idx="13">
                  <c:v>Jharkhand</c:v>
                </c:pt>
                <c:pt idx="14">
                  <c:v>Haryana</c:v>
                </c:pt>
                <c:pt idx="15">
                  <c:v>Chattisgarh</c:v>
                </c:pt>
                <c:pt idx="16">
                  <c:v>Assam</c:v>
                </c:pt>
                <c:pt idx="17">
                  <c:v>Tripura</c:v>
                </c:pt>
                <c:pt idx="18">
                  <c:v>Bihar</c:v>
                </c:pt>
                <c:pt idx="19">
                  <c:v>Manipur</c:v>
                </c:pt>
                <c:pt idx="20">
                  <c:v>Uttarakhand</c:v>
                </c:pt>
                <c:pt idx="21">
                  <c:v>Anrunachal Pradesh</c:v>
                </c:pt>
                <c:pt idx="22">
                  <c:v>Nagaland</c:v>
                </c:pt>
                <c:pt idx="23">
                  <c:v>Goa</c:v>
                </c:pt>
                <c:pt idx="24">
                  <c:v>Chandigarh</c:v>
                </c:pt>
                <c:pt idx="25">
                  <c:v>Meghalaya</c:v>
                </c:pt>
                <c:pt idx="26">
                  <c:v>Jammu and Kashmir</c:v>
                </c:pt>
                <c:pt idx="27">
                  <c:v>Puducherry</c:v>
                </c:pt>
                <c:pt idx="28">
                  <c:v>Mizoram</c:v>
                </c:pt>
                <c:pt idx="29">
                  <c:v>Sikkim</c:v>
                </c:pt>
                <c:pt idx="30">
                  <c:v>Himachal Pradesh</c:v>
                </c:pt>
              </c:strCache>
            </c:strRef>
          </c:cat>
          <c:val>
            <c:numRef>
              <c:f>Sheet1!$B$2:$B$32</c:f>
              <c:numCache>
                <c:formatCode>General</c:formatCode>
                <c:ptCount val="31"/>
                <c:pt idx="0">
                  <c:v>118410</c:v>
                </c:pt>
                <c:pt idx="1">
                  <c:v>108865</c:v>
                </c:pt>
                <c:pt idx="2">
                  <c:v>64450</c:v>
                </c:pt>
                <c:pt idx="3">
                  <c:v>61621</c:v>
                </c:pt>
                <c:pt idx="4">
                  <c:v>58510</c:v>
                </c:pt>
                <c:pt idx="5">
                  <c:v>57850</c:v>
                </c:pt>
                <c:pt idx="6">
                  <c:v>37569</c:v>
                </c:pt>
                <c:pt idx="7">
                  <c:v>36995</c:v>
                </c:pt>
                <c:pt idx="8">
                  <c:v>30733</c:v>
                </c:pt>
                <c:pt idx="9">
                  <c:v>27533</c:v>
                </c:pt>
                <c:pt idx="10">
                  <c:v>25645</c:v>
                </c:pt>
                <c:pt idx="11">
                  <c:v>22414</c:v>
                </c:pt>
                <c:pt idx="12">
                  <c:v>19193</c:v>
                </c:pt>
                <c:pt idx="13">
                  <c:v>19124</c:v>
                </c:pt>
                <c:pt idx="14">
                  <c:v>17700</c:v>
                </c:pt>
                <c:pt idx="15">
                  <c:v>11579</c:v>
                </c:pt>
                <c:pt idx="16">
                  <c:v>10646</c:v>
                </c:pt>
                <c:pt idx="17">
                  <c:v>9144</c:v>
                </c:pt>
                <c:pt idx="18">
                  <c:v>8049</c:v>
                </c:pt>
                <c:pt idx="19">
                  <c:v>7865</c:v>
                </c:pt>
                <c:pt idx="20">
                  <c:v>7103</c:v>
                </c:pt>
                <c:pt idx="21">
                  <c:v>5530</c:v>
                </c:pt>
                <c:pt idx="22">
                  <c:v>4956</c:v>
                </c:pt>
                <c:pt idx="23">
                  <c:v>4400</c:v>
                </c:pt>
                <c:pt idx="24">
                  <c:v>3350</c:v>
                </c:pt>
                <c:pt idx="25">
                  <c:v>3164</c:v>
                </c:pt>
                <c:pt idx="26">
                  <c:v>2053</c:v>
                </c:pt>
                <c:pt idx="27">
                  <c:v>1243</c:v>
                </c:pt>
                <c:pt idx="28">
                  <c:v>750</c:v>
                </c:pt>
                <c:pt idx="29">
                  <c:v>585</c:v>
                </c:pt>
                <c:pt idx="30">
                  <c:v>400</c:v>
                </c:pt>
              </c:numCache>
            </c:numRef>
          </c:val>
        </c:ser>
        <c:firstSliceAng val="0"/>
      </c:pieChart>
    </c:plotArea>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bar"/>
        <c:grouping val="clustered"/>
        <c:ser>
          <c:idx val="0"/>
          <c:order val="0"/>
          <c:tx>
            <c:strRef>
              <c:f>Sheet1!$B$1</c:f>
              <c:strCache>
                <c:ptCount val="1"/>
                <c:pt idx="0">
                  <c:v>Series 1</c:v>
                </c:pt>
              </c:strCache>
            </c:strRef>
          </c:tx>
          <c:dPt>
            <c:idx val="14"/>
            <c:spPr>
              <a:solidFill>
                <a:srgbClr val="00B0F0"/>
              </a:solidFill>
            </c:spPr>
          </c:dPt>
          <c:cat>
            <c:strRef>
              <c:f>Sheet1!$A$2:$A$33</c:f>
              <c:strCache>
                <c:ptCount val="32"/>
                <c:pt idx="0">
                  <c:v>Himachal Pradesh</c:v>
                </c:pt>
                <c:pt idx="1">
                  <c:v>Uttar Pradesh</c:v>
                </c:pt>
                <c:pt idx="2">
                  <c:v>Jammu and Kashmir</c:v>
                </c:pt>
                <c:pt idx="3">
                  <c:v>Bihar</c:v>
                </c:pt>
                <c:pt idx="4">
                  <c:v>Puducherry</c:v>
                </c:pt>
                <c:pt idx="5">
                  <c:v>Gujarat</c:v>
                </c:pt>
                <c:pt idx="6">
                  <c:v>Tamil Nadu</c:v>
                </c:pt>
                <c:pt idx="7">
                  <c:v>Madhya Pradesh</c:v>
                </c:pt>
                <c:pt idx="8">
                  <c:v>Rajasthan</c:v>
                </c:pt>
                <c:pt idx="9">
                  <c:v>West Bengal</c:v>
                </c:pt>
                <c:pt idx="10">
                  <c:v>Mizoram</c:v>
                </c:pt>
                <c:pt idx="11">
                  <c:v>Haryana</c:v>
                </c:pt>
                <c:pt idx="12">
                  <c:v>Assam</c:v>
                </c:pt>
                <c:pt idx="13">
                  <c:v>Punjab</c:v>
                </c:pt>
                <c:pt idx="14">
                  <c:v>Grand Total</c:v>
                </c:pt>
                <c:pt idx="15">
                  <c:v>Chattisgarh</c:v>
                </c:pt>
                <c:pt idx="16">
                  <c:v>Jharkhand</c:v>
                </c:pt>
                <c:pt idx="17">
                  <c:v>Orissa</c:v>
                </c:pt>
                <c:pt idx="18">
                  <c:v>Maharashtra</c:v>
                </c:pt>
                <c:pt idx="19">
                  <c:v>Uttarakhand</c:v>
                </c:pt>
                <c:pt idx="20">
                  <c:v>Karnataka</c:v>
                </c:pt>
                <c:pt idx="21">
                  <c:v>Chandigarh</c:v>
                </c:pt>
                <c:pt idx="22">
                  <c:v>Anrunachal Pradesh</c:v>
                </c:pt>
                <c:pt idx="23">
                  <c:v>Kerala</c:v>
                </c:pt>
                <c:pt idx="24">
                  <c:v>Andhra Pradesh</c:v>
                </c:pt>
                <c:pt idx="25">
                  <c:v>Goa</c:v>
                </c:pt>
                <c:pt idx="26">
                  <c:v>Sikkim</c:v>
                </c:pt>
                <c:pt idx="27">
                  <c:v>Meghalaya</c:v>
                </c:pt>
                <c:pt idx="28">
                  <c:v>Delhi</c:v>
                </c:pt>
                <c:pt idx="29">
                  <c:v>Manipur</c:v>
                </c:pt>
                <c:pt idx="30">
                  <c:v>Nagaland</c:v>
                </c:pt>
                <c:pt idx="31">
                  <c:v>Tripura</c:v>
                </c:pt>
              </c:strCache>
            </c:strRef>
          </c:cat>
          <c:val>
            <c:numRef>
              <c:f>Sheet1!$B$2:$B$33</c:f>
              <c:numCache>
                <c:formatCode>General</c:formatCode>
                <c:ptCount val="32"/>
                <c:pt idx="0">
                  <c:v>1.1093361732339369</c:v>
                </c:pt>
                <c:pt idx="1">
                  <c:v>1.2626919156226146</c:v>
                </c:pt>
                <c:pt idx="2">
                  <c:v>1.4113331495552548</c:v>
                </c:pt>
                <c:pt idx="3">
                  <c:v>2.3261385550890821</c:v>
                </c:pt>
                <c:pt idx="4">
                  <c:v>3.2876465951830558</c:v>
                </c:pt>
                <c:pt idx="5">
                  <c:v>3.3876042893599192</c:v>
                </c:pt>
                <c:pt idx="6">
                  <c:v>3.7070034170829338</c:v>
                </c:pt>
                <c:pt idx="7">
                  <c:v>3.7544178514487792</c:v>
                </c:pt>
                <c:pt idx="8">
                  <c:v>3.9017406981328389</c:v>
                </c:pt>
                <c:pt idx="9">
                  <c:v>4.673925241595879</c:v>
                </c:pt>
                <c:pt idx="10">
                  <c:v>5.1793433973730432</c:v>
                </c:pt>
                <c:pt idx="11">
                  <c:v>5.253062580001628</c:v>
                </c:pt>
                <c:pt idx="12">
                  <c:v>5.2869404228459791</c:v>
                </c:pt>
                <c:pt idx="13">
                  <c:v>5.5052402287621094</c:v>
                </c:pt>
                <c:pt idx="14">
                  <c:v>5.5814732191573597</c:v>
                </c:pt>
                <c:pt idx="15">
                  <c:v>5.6210047612759846</c:v>
                </c:pt>
                <c:pt idx="16">
                  <c:v>5.9040581292249028</c:v>
                </c:pt>
                <c:pt idx="17">
                  <c:v>6.0379041837803014</c:v>
                </c:pt>
                <c:pt idx="18">
                  <c:v>6.1519006640820377</c:v>
                </c:pt>
                <c:pt idx="19">
                  <c:v>6.1644394378322778</c:v>
                </c:pt>
                <c:pt idx="20">
                  <c:v>6.2541860349120375</c:v>
                </c:pt>
                <c:pt idx="21">
                  <c:v>6.984958361307914</c:v>
                </c:pt>
                <c:pt idx="22">
                  <c:v>7.8036142164070581</c:v>
                </c:pt>
                <c:pt idx="23">
                  <c:v>8.0885549176256717</c:v>
                </c:pt>
                <c:pt idx="24">
                  <c:v>9.9314494305038004</c:v>
                </c:pt>
                <c:pt idx="25">
                  <c:v>11.176788857757582</c:v>
                </c:pt>
                <c:pt idx="26">
                  <c:v>15.472506546060474</c:v>
                </c:pt>
                <c:pt idx="27">
                  <c:v>15.79094466182225</c:v>
                </c:pt>
                <c:pt idx="28">
                  <c:v>16.783870858353588</c:v>
                </c:pt>
                <c:pt idx="29">
                  <c:v>24.61065721250279</c:v>
                </c:pt>
                <c:pt idx="30">
                  <c:v>25.086049807653342</c:v>
                </c:pt>
                <c:pt idx="31">
                  <c:v>28.067159826882349</c:v>
                </c:pt>
              </c:numCache>
            </c:numRef>
          </c:val>
        </c:ser>
        <c:axId val="86805504"/>
        <c:axId val="86811392"/>
      </c:barChart>
      <c:catAx>
        <c:axId val="86805504"/>
        <c:scaling>
          <c:orientation val="minMax"/>
        </c:scaling>
        <c:axPos val="l"/>
        <c:tickLblPos val="nextTo"/>
        <c:txPr>
          <a:bodyPr/>
          <a:lstStyle/>
          <a:p>
            <a:pPr>
              <a:defRPr sz="700"/>
            </a:pPr>
            <a:endParaRPr lang="en-US"/>
          </a:p>
        </c:txPr>
        <c:crossAx val="86811392"/>
        <c:crosses val="autoZero"/>
        <c:auto val="1"/>
        <c:lblAlgn val="ctr"/>
        <c:lblOffset val="100"/>
      </c:catAx>
      <c:valAx>
        <c:axId val="86811392"/>
        <c:scaling>
          <c:orientation val="minMax"/>
        </c:scaling>
        <c:axPos val="b"/>
        <c:majorGridlines/>
        <c:numFmt formatCode="General" sourceLinked="1"/>
        <c:tickLblPos val="nextTo"/>
        <c:txPr>
          <a:bodyPr/>
          <a:lstStyle/>
          <a:p>
            <a:pPr>
              <a:defRPr sz="900"/>
            </a:pPr>
            <a:endParaRPr lang="en-US"/>
          </a:p>
        </c:txPr>
        <c:crossAx val="86805504"/>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0.01876</cdr:x>
      <cdr:y>0</cdr:y>
    </cdr:from>
    <cdr:to>
      <cdr:x>0.3075</cdr:x>
      <cdr:y>0.24862</cdr:y>
    </cdr:to>
    <cdr:sp macro="" textlink="">
      <cdr:nvSpPr>
        <cdr:cNvPr id="2" name="TextBox 1"/>
        <cdr:cNvSpPr txBox="1"/>
      </cdr:nvSpPr>
      <cdr:spPr>
        <a:xfrm xmlns:a="http://schemas.openxmlformats.org/drawingml/2006/main">
          <a:off x="154360" y="0"/>
          <a:ext cx="2376264" cy="1150119"/>
        </a:xfrm>
        <a:prstGeom xmlns:a="http://schemas.openxmlformats.org/drawingml/2006/main" prst="rect">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r>
            <a:rPr lang="en-US" sz="1400" b="1" dirty="0" smtClean="0"/>
            <a:t>Current estimate in 31 states puts the total number of FSWs in the urban areas at 787,421</a:t>
          </a:r>
          <a:endParaRPr lang="en-IN"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9DEA9-A2A2-4B6E-969A-6AD348725882}" type="datetimeFigureOut">
              <a:rPr lang="en-IN" smtClean="0"/>
              <a:pPr/>
              <a:t>17-02-2011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8435C-92DF-4340-ABF0-B7EE2D58628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45B72-759F-4F26-9CCA-242C56BDEC13}" type="slidenum">
              <a:rPr lang="en-US"/>
              <a:pPr/>
              <a:t>14</a:t>
            </a:fld>
            <a:endParaRPr lang="th-TH"/>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5F239-15B5-4D83-AE3C-5048EF2895CC}" type="slidenum">
              <a:rPr lang="en-US"/>
              <a:pPr/>
              <a:t>37</a:t>
            </a:fld>
            <a:endParaRPr lang="th-TH"/>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478B81BF-69ED-4187-8A2F-FF3ABB582857}" type="slidenum">
              <a:rPr lang="en-US"/>
              <a:pPr/>
              <a:t>57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B46A4616-F5A5-448A-95CD-9ADED7D0B6D4}" type="slidenum">
              <a:rPr lang="en-US"/>
              <a:pPr/>
              <a:t>58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F890948D-E2B4-42F3-BD3A-7726A46FD78B}" type="slidenum">
              <a:rPr lang="en-US"/>
              <a:pPr/>
              <a:t>59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188EA46A-3253-4A6B-B1C0-2CBB9FE605D1}" type="slidenum">
              <a:rPr lang="en-US"/>
              <a:pPr/>
              <a:t>60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6BD13895-4758-408D-A302-D0916F20E4A4}" type="slidenum">
              <a:rPr lang="en-US"/>
              <a:pPr/>
              <a:t>61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A18C08E0-66BC-423C-BA27-59B2E7E136B6}" type="slidenum">
              <a:rPr lang="en-US"/>
              <a:pPr/>
              <a:t>62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DB51790C-294D-4D5B-838D-3E63B6815B88}" type="slidenum">
              <a:rPr lang="en-US"/>
              <a:pPr/>
              <a:t>63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8A49B7E2-438C-4E04-A193-907C7F136801}" type="slidenum">
              <a:rPr lang="en-US"/>
              <a:pPr/>
              <a:t>64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2B1026A5-B3D4-4DF4-A599-4709C42E8EBC}" type="slidenum">
              <a:rPr lang="en-US"/>
              <a:pPr/>
              <a:t>65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AD79F-9242-48FE-A2CB-94CD9A175FD9}" type="slidenum">
              <a:rPr lang="en-US"/>
              <a:pPr/>
              <a:t>16</a:t>
            </a:fld>
            <a:endParaRPr lang="th-TH"/>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xfrm>
            <a:off x="914508" y="4344135"/>
            <a:ext cx="5028986" cy="4114800"/>
          </a:xfrm>
        </p:spPr>
        <p:txBody>
          <a:bodyPr/>
          <a:lstStyle/>
          <a:p>
            <a:pPr marL="228600" indent="-228600"/>
            <a:endParaRPr lang="en-US" dirty="0"/>
          </a:p>
          <a:p>
            <a:pPr marL="228600" indent="-228600"/>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1E725332-5230-49DC-8E7C-0EC0277DEC95}" type="slidenum">
              <a:rPr lang="en-US"/>
              <a:pPr/>
              <a:t>66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7894790C-6F61-4373-8B7F-519876121A50}" type="slidenum">
              <a:rPr lang="en-US"/>
              <a:pPr/>
              <a:t>67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02FBD-1305-4448-AB4B-6B287C2D116C}" type="slidenum">
              <a:rPr lang="en-US"/>
              <a:pPr/>
              <a:t>28</a:t>
            </a:fld>
            <a:endParaRPr lang="th-TH"/>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E9832-9806-4207-A787-E75C5EF1057C}" type="slidenum">
              <a:rPr lang="en-US"/>
              <a:pPr/>
              <a:t>30</a:t>
            </a:fld>
            <a:endParaRPr lang="th-TH"/>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0E704-F4F2-44EA-9797-2C0B6BFC9E0B}" type="slidenum">
              <a:rPr lang="en-US"/>
              <a:pPr/>
              <a:t>31</a:t>
            </a:fld>
            <a:endParaRPr lang="th-TH"/>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a:t>Definitions used in this study were:</a:t>
            </a:r>
          </a:p>
          <a:p>
            <a:endParaRPr lang="en-US"/>
          </a:p>
          <a:p>
            <a:endParaRPr lang="th-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C79CC-B4C3-4D32-B690-3B962B3C3FEB}" type="slidenum">
              <a:rPr lang="en-US"/>
              <a:pPr/>
              <a:t>32</a:t>
            </a:fld>
            <a:endParaRPr lang="th-TH"/>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pPr>
              <a:lnSpc>
                <a:spcPct val="90000"/>
              </a:lnSpc>
            </a:pPr>
            <a:r>
              <a:rPr lang="en-US"/>
              <a:t>       </a:t>
            </a:r>
            <a:endParaRPr lang="th-TH"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B73E7-B22C-4BA5-A5C3-3AA758F63FBE}" type="slidenum">
              <a:rPr lang="en-US"/>
              <a:pPr/>
              <a:t>33</a:t>
            </a:fld>
            <a:endParaRPr lang="th-TH"/>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1D114-4EDC-4206-9FD3-D1D42A88A02D}" type="slidenum">
              <a:rPr lang="en-US"/>
              <a:pPr/>
              <a:t>34</a:t>
            </a:fld>
            <a:endParaRPr lang="th-TH"/>
          </a:p>
        </p:txBody>
      </p:sp>
      <p:sp>
        <p:nvSpPr>
          <p:cNvPr id="18125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81251" name="Rectangle 3"/>
          <p:cNvSpPr>
            <a:spLocks noGrp="1" noChangeArrowheads="1"/>
          </p:cNvSpPr>
          <p:nvPr>
            <p:ph type="body" idx="1"/>
          </p:nvPr>
        </p:nvSpPr>
        <p:spPr bwMode="auto">
          <a:xfrm>
            <a:off x="685480" y="4344135"/>
            <a:ext cx="5487041" cy="4114800"/>
          </a:xfrm>
          <a:prstGeom prst="rect">
            <a:avLst/>
          </a:prstGeom>
          <a:solidFill>
            <a:srgbClr val="FFFFFF"/>
          </a:solidFill>
          <a:ln>
            <a:solidFill>
              <a:srgbClr val="000000"/>
            </a:solidFill>
            <a:miter lim="800000"/>
            <a:headEnd/>
            <a:tailEnd/>
          </a:ln>
        </p:spPr>
        <p:txBody>
          <a:bodyPr/>
          <a:lstStyle/>
          <a:p>
            <a:endParaRPr lang="en-US"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D11F0-7B77-4EB1-AF26-84D524598170}" type="slidenum">
              <a:rPr lang="en-US"/>
              <a:pPr/>
              <a:t>36</a:t>
            </a:fld>
            <a:endParaRPr lang="th-TH"/>
          </a:p>
        </p:txBody>
      </p:sp>
      <p:sp>
        <p:nvSpPr>
          <p:cNvPr id="18329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83299" name="Rectangle 3"/>
          <p:cNvSpPr>
            <a:spLocks noGrp="1" noChangeArrowheads="1"/>
          </p:cNvSpPr>
          <p:nvPr>
            <p:ph type="body" idx="1"/>
          </p:nvPr>
        </p:nvSpPr>
        <p:spPr bwMode="auto">
          <a:xfrm>
            <a:off x="685480" y="4344135"/>
            <a:ext cx="5487041" cy="4114800"/>
          </a:xfrm>
          <a:prstGeom prst="rect">
            <a:avLst/>
          </a:prstGeom>
          <a:solidFill>
            <a:srgbClr val="FFFFFF"/>
          </a:solidFill>
          <a:ln>
            <a:solidFill>
              <a:srgbClr val="000000"/>
            </a:solidFill>
            <a:miter lim="800000"/>
            <a:headEnd/>
            <a:tailEnd/>
          </a:ln>
        </p:spPr>
        <p:txBody>
          <a:bodyPr/>
          <a:lstStyle/>
          <a:p>
            <a:endParaRPr 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12B-785E-4246-9BBC-226A43E2F95F}" type="slidenum">
              <a:rPr lang="en-IN" smtClean="0"/>
              <a:pPr/>
              <a:t>‹#›</a:t>
            </a:fld>
            <a:endParaRPr lang="en-IN"/>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12B-785E-4246-9BBC-226A43E2F95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5" name="Footer Placeholder 4"/>
          <p:cNvSpPr>
            <a:spLocks noGrp="1"/>
          </p:cNvSpPr>
          <p:nvPr>
            <p:ph type="ftr" sz="quarter" idx="11"/>
          </p:nvPr>
        </p:nvSpPr>
        <p:spPr>
          <a:xfrm>
            <a:off x="2640597" y="6377459"/>
            <a:ext cx="3836404" cy="365125"/>
          </a:xfrm>
        </p:spPr>
        <p:txBody>
          <a:bodyPr/>
          <a:lstStyle/>
          <a:p>
            <a:endParaRPr lang="en-IN"/>
          </a:p>
        </p:txBody>
      </p:sp>
      <p:sp>
        <p:nvSpPr>
          <p:cNvPr id="6" name="Slide Number Placeholder 5"/>
          <p:cNvSpPr>
            <a:spLocks noGrp="1"/>
          </p:cNvSpPr>
          <p:nvPr>
            <p:ph type="sldNum" sz="quarter" idx="12"/>
          </p:nvPr>
        </p:nvSpPr>
        <p:spPr/>
        <p:txBody>
          <a:bodyPr/>
          <a:lstStyle/>
          <a:p>
            <a:fld id="{CDB1912B-785E-4246-9BBC-226A43E2F95F}"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866D6BF-A5FF-4558-A0C2-14B3ACA73D7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C52311F-6884-4261-9717-AAED760EE82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03052D2D-08E4-4E7D-AC69-7CA47CF9BC6F}"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12B-785E-4246-9BBC-226A43E2F95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12B-785E-4246-9BBC-226A43E2F95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B1912B-785E-4246-9BBC-226A43E2F95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B1912B-785E-4246-9BBC-226A43E2F95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B1912B-785E-4246-9BBC-226A43E2F95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B1912B-785E-4246-9BBC-226A43E2F95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D5F1FF-2F3A-40E8-91B0-3004940F2099}" type="datetimeFigureOut">
              <a:rPr lang="en-IN" smtClean="0"/>
              <a:pPr/>
              <a:t>17-02-2011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B1912B-785E-4246-9BBC-226A43E2F95F}" type="slidenum">
              <a:rPr lang="en-IN" smtClean="0"/>
              <a:pPr/>
              <a:t>‹#›</a:t>
            </a:fld>
            <a:endParaRPr lang="en-IN"/>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1D5F1FF-2F3A-40E8-91B0-3004940F2099}" type="datetimeFigureOut">
              <a:rPr lang="en-IN" smtClean="0"/>
              <a:pPr/>
              <a:t>17-02-2011</a:t>
            </a:fld>
            <a:endParaRPr lang="en-IN"/>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IN"/>
          </a:p>
        </p:txBody>
      </p:sp>
      <p:sp>
        <p:nvSpPr>
          <p:cNvPr id="7" name="Slide Number Placeholder 6"/>
          <p:cNvSpPr>
            <a:spLocks noGrp="1"/>
          </p:cNvSpPr>
          <p:nvPr>
            <p:ph type="sldNum" sz="quarter" idx="12"/>
          </p:nvPr>
        </p:nvSpPr>
        <p:spPr>
          <a:xfrm>
            <a:off x="8339328" y="1170432"/>
            <a:ext cx="733864" cy="201168"/>
          </a:xfrm>
        </p:spPr>
        <p:txBody>
          <a:bodyPr/>
          <a:lstStyle/>
          <a:p>
            <a:fld id="{CDB1912B-785E-4246-9BBC-226A43E2F95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1D5F1FF-2F3A-40E8-91B0-3004940F2099}" type="datetimeFigureOut">
              <a:rPr lang="en-IN" smtClean="0"/>
              <a:pPr/>
              <a:t>17-02-2011</a:t>
            </a:fld>
            <a:endParaRPr lang="en-IN"/>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IN"/>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DB1912B-785E-4246-9BBC-226A43E2F95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Different Systems for Estimation of </a:t>
            </a:r>
            <a:r>
              <a:rPr lang="en-US" sz="4400" dirty="0" smtClean="0"/>
              <a:t>MARP Sizes</a:t>
            </a:r>
            <a:endParaRPr lang="en-IN" sz="4400"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p:txBody>
          <a:bodyPr/>
          <a:lstStyle/>
          <a:p>
            <a:r>
              <a:rPr lang="en-US" dirty="0">
                <a:solidFill>
                  <a:srgbClr val="FFC000"/>
                </a:solidFill>
                <a:latin typeface="+mn-lt"/>
                <a:cs typeface="Arial" charset="0"/>
              </a:rPr>
              <a:t>Population </a:t>
            </a:r>
            <a:r>
              <a:rPr lang="en-US" dirty="0" smtClean="0">
                <a:solidFill>
                  <a:srgbClr val="FFC000"/>
                </a:solidFill>
                <a:latin typeface="+mn-lt"/>
                <a:cs typeface="Arial" charset="0"/>
              </a:rPr>
              <a:t>survey method (1)</a:t>
            </a:r>
            <a:endParaRPr lang="th-TH" dirty="0">
              <a:solidFill>
                <a:srgbClr val="FFC000"/>
              </a:solidFill>
              <a:latin typeface="+mn-lt"/>
              <a:cs typeface="Arial" charset="0"/>
            </a:endParaRPr>
          </a:p>
        </p:txBody>
      </p:sp>
      <p:sp>
        <p:nvSpPr>
          <p:cNvPr id="414723" name="Rectangle 3"/>
          <p:cNvSpPr>
            <a:spLocks noGrp="1" noChangeArrowheads="1"/>
          </p:cNvSpPr>
          <p:nvPr>
            <p:ph type="body" idx="1"/>
          </p:nvPr>
        </p:nvSpPr>
        <p:spPr>
          <a:xfrm>
            <a:off x="457200" y="1700809"/>
            <a:ext cx="8229600" cy="4752380"/>
          </a:xfrm>
        </p:spPr>
        <p:txBody>
          <a:bodyPr>
            <a:normAutofit/>
          </a:bodyPr>
          <a:lstStyle/>
          <a:p>
            <a:r>
              <a:rPr lang="en-US" dirty="0" smtClean="0">
                <a:cs typeface="Arial" charset="0"/>
              </a:rPr>
              <a:t>A general population survey on a random and representative sample</a:t>
            </a:r>
          </a:p>
          <a:p>
            <a:endParaRPr lang="en-US" dirty="0" smtClean="0">
              <a:cs typeface="Arial" charset="0"/>
            </a:endParaRPr>
          </a:p>
          <a:p>
            <a:r>
              <a:rPr lang="en-US" dirty="0" smtClean="0">
                <a:cs typeface="Arial" charset="0"/>
              </a:rPr>
              <a:t>Collect data on the risk-</a:t>
            </a:r>
            <a:r>
              <a:rPr lang="en-US" dirty="0" err="1" smtClean="0">
                <a:cs typeface="Arial" charset="0"/>
              </a:rPr>
              <a:t>behaviour</a:t>
            </a:r>
            <a:r>
              <a:rPr lang="en-US" dirty="0" smtClean="0">
                <a:cs typeface="Arial" charset="0"/>
              </a:rPr>
              <a:t> on which the estimate is to be based</a:t>
            </a:r>
          </a:p>
          <a:p>
            <a:endParaRPr lang="en-US" dirty="0" smtClean="0">
              <a:cs typeface="Arial" charset="0"/>
            </a:endParaRPr>
          </a:p>
          <a:p>
            <a:r>
              <a:rPr lang="en-US" dirty="0" smtClean="0">
                <a:cs typeface="Arial" charset="0"/>
              </a:rPr>
              <a:t>Apply the survey estimate of prevalence of a </a:t>
            </a:r>
            <a:r>
              <a:rPr lang="en-US" dirty="0" err="1" smtClean="0">
                <a:cs typeface="Arial" charset="0"/>
              </a:rPr>
              <a:t>behaviour</a:t>
            </a:r>
            <a:r>
              <a:rPr lang="en-US" dirty="0" smtClean="0">
                <a:cs typeface="Arial" charset="0"/>
              </a:rPr>
              <a:t> to the current reference population</a:t>
            </a:r>
            <a:endParaRPr lang="th-TH" dirty="0">
              <a:cs typeface="Arial" charset="0"/>
            </a:endParaRPr>
          </a:p>
          <a:p>
            <a:endParaRPr lang="en-US" dirty="0" smtClean="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rrowheads="1"/>
          </p:cNvSpPr>
          <p:nvPr>
            <p:ph type="title"/>
          </p:nvPr>
        </p:nvSpPr>
        <p:spPr/>
        <p:txBody>
          <a:bodyPr/>
          <a:lstStyle/>
          <a:p>
            <a:r>
              <a:rPr lang="en-US" sz="3600" dirty="0">
                <a:solidFill>
                  <a:srgbClr val="FFC000"/>
                </a:solidFill>
                <a:latin typeface="+mn-lt"/>
                <a:cs typeface="Arial" charset="0"/>
              </a:rPr>
              <a:t>Population s</a:t>
            </a:r>
            <a:r>
              <a:rPr lang="en-US" sz="3600" dirty="0" smtClean="0">
                <a:solidFill>
                  <a:srgbClr val="FFC000"/>
                </a:solidFill>
                <a:latin typeface="+mn-lt"/>
                <a:cs typeface="Arial" charset="0"/>
              </a:rPr>
              <a:t>urvey method (2): </a:t>
            </a:r>
            <a:r>
              <a:rPr lang="en-US" sz="3600" dirty="0">
                <a:solidFill>
                  <a:srgbClr val="FFC000"/>
                </a:solidFill>
                <a:latin typeface="+mn-lt"/>
                <a:cs typeface="Arial" charset="0"/>
              </a:rPr>
              <a:t/>
            </a:r>
            <a:br>
              <a:rPr lang="en-US" sz="3600" dirty="0">
                <a:solidFill>
                  <a:srgbClr val="FFC000"/>
                </a:solidFill>
                <a:latin typeface="+mn-lt"/>
                <a:cs typeface="Arial" charset="0"/>
              </a:rPr>
            </a:br>
            <a:r>
              <a:rPr lang="en-US" sz="3600" dirty="0">
                <a:solidFill>
                  <a:srgbClr val="FFC000"/>
                </a:solidFill>
                <a:latin typeface="+mn-lt"/>
                <a:cs typeface="Arial" charset="0"/>
              </a:rPr>
              <a:t>An </a:t>
            </a:r>
            <a:r>
              <a:rPr lang="en-US" sz="3600" dirty="0" smtClean="0">
                <a:solidFill>
                  <a:srgbClr val="FFC000"/>
                </a:solidFill>
                <a:latin typeface="+mn-lt"/>
                <a:cs typeface="Arial" charset="0"/>
              </a:rPr>
              <a:t>example</a:t>
            </a:r>
            <a:endParaRPr lang="th-TH" sz="3600" dirty="0">
              <a:solidFill>
                <a:srgbClr val="FFC000"/>
              </a:solidFill>
              <a:latin typeface="+mn-lt"/>
              <a:cs typeface="Arial" charset="0"/>
            </a:endParaRPr>
          </a:p>
        </p:txBody>
      </p:sp>
      <p:sp>
        <p:nvSpPr>
          <p:cNvPr id="415747" name="Rectangle 3"/>
          <p:cNvSpPr>
            <a:spLocks noGrp="1" noChangeArrowheads="1"/>
          </p:cNvSpPr>
          <p:nvPr>
            <p:ph type="body" idx="1"/>
          </p:nvPr>
        </p:nvSpPr>
        <p:spPr>
          <a:xfrm>
            <a:off x="323850" y="1600200"/>
            <a:ext cx="8435975" cy="3557588"/>
          </a:xfrm>
        </p:spPr>
        <p:txBody>
          <a:bodyPr>
            <a:normAutofit/>
          </a:bodyPr>
          <a:lstStyle/>
          <a:p>
            <a:pPr>
              <a:lnSpc>
                <a:spcPct val="80000"/>
              </a:lnSpc>
            </a:pPr>
            <a:r>
              <a:rPr lang="en-US" sz="2800" dirty="0">
                <a:cs typeface="Arial" charset="0"/>
              </a:rPr>
              <a:t>The national survey conducted  interviews in 8,000 men aged 15-49 year-old </a:t>
            </a:r>
            <a:r>
              <a:rPr lang="en-US" sz="2800" dirty="0" smtClean="0">
                <a:cs typeface="Arial" charset="0"/>
              </a:rPr>
              <a:t>in a </a:t>
            </a:r>
            <a:r>
              <a:rPr lang="en-US" sz="2800" i="1" dirty="0">
                <a:effectLst/>
                <a:cs typeface="Arial" charset="0"/>
              </a:rPr>
              <a:t>representative sample of households</a:t>
            </a:r>
            <a:r>
              <a:rPr lang="en-US" sz="2800" dirty="0">
                <a:cs typeface="Arial" charset="0"/>
              </a:rPr>
              <a:t>. The result shows that 12% of the respondents have bought sex in the last year.</a:t>
            </a:r>
            <a:endParaRPr lang="th-TH" sz="2800" dirty="0">
              <a:cs typeface="Arial" charset="0"/>
            </a:endParaRPr>
          </a:p>
          <a:p>
            <a:pPr>
              <a:lnSpc>
                <a:spcPct val="80000"/>
              </a:lnSpc>
            </a:pPr>
            <a:endParaRPr lang="en-US" sz="2800" dirty="0" smtClean="0">
              <a:cs typeface="Arial" charset="0"/>
            </a:endParaRPr>
          </a:p>
          <a:p>
            <a:pPr>
              <a:lnSpc>
                <a:spcPct val="80000"/>
              </a:lnSpc>
            </a:pPr>
            <a:r>
              <a:rPr lang="en-US" sz="2800" dirty="0" smtClean="0">
                <a:cs typeface="Arial" charset="0"/>
              </a:rPr>
              <a:t>The </a:t>
            </a:r>
            <a:r>
              <a:rPr lang="en-US" sz="2800" dirty="0">
                <a:cs typeface="Arial" charset="0"/>
              </a:rPr>
              <a:t>most recent census shows that there are 10 million men in that age bracket.</a:t>
            </a:r>
          </a:p>
          <a:p>
            <a:pPr>
              <a:lnSpc>
                <a:spcPct val="80000"/>
              </a:lnSpc>
            </a:pPr>
            <a:endParaRPr lang="en-US" sz="2800" dirty="0" smtClean="0">
              <a:cs typeface="Arial" charset="0"/>
            </a:endParaRPr>
          </a:p>
          <a:p>
            <a:pPr>
              <a:lnSpc>
                <a:spcPct val="80000"/>
              </a:lnSpc>
            </a:pPr>
            <a:r>
              <a:rPr lang="en-US" sz="2800" dirty="0" smtClean="0">
                <a:cs typeface="Arial" charset="0"/>
              </a:rPr>
              <a:t>The </a:t>
            </a:r>
            <a:r>
              <a:rPr lang="en-US" sz="2800" dirty="0">
                <a:cs typeface="Arial" charset="0"/>
              </a:rPr>
              <a:t>estimated number of men who bought sex in the last year is 1.2 million</a:t>
            </a:r>
          </a:p>
          <a:p>
            <a:pPr>
              <a:lnSpc>
                <a:spcPct val="80000"/>
              </a:lnSpc>
            </a:pPr>
            <a:endParaRPr lang="th-TH" sz="2800" dirty="0">
              <a:cs typeface="Arial" charset="0"/>
            </a:endParaRPr>
          </a:p>
        </p:txBody>
      </p:sp>
      <p:sp>
        <p:nvSpPr>
          <p:cNvPr id="415748" name="Text Box 4"/>
          <p:cNvSpPr txBox="1">
            <a:spLocks noChangeArrowheads="1"/>
          </p:cNvSpPr>
          <p:nvPr/>
        </p:nvSpPr>
        <p:spPr bwMode="auto">
          <a:xfrm>
            <a:off x="467544" y="5589240"/>
            <a:ext cx="8316912" cy="588963"/>
          </a:xfrm>
          <a:prstGeom prst="rect">
            <a:avLst/>
          </a:prstGeom>
          <a:solidFill>
            <a:schemeClr val="accent1">
              <a:lumMod val="40000"/>
              <a:lumOff val="6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ct val="50000"/>
              </a:spcBef>
            </a:pPr>
            <a:r>
              <a:rPr lang="en-US" sz="3200" dirty="0">
                <a:solidFill>
                  <a:schemeClr val="tx1"/>
                </a:solidFill>
              </a:rPr>
              <a:t>Estimate: 10,000,000* 0.12 =</a:t>
            </a:r>
            <a:r>
              <a:rPr lang="th-TH" sz="3200" dirty="0">
                <a:solidFill>
                  <a:schemeClr val="tx1"/>
                </a:solidFill>
              </a:rPr>
              <a:t> </a:t>
            </a:r>
            <a:r>
              <a:rPr lang="en-US" sz="3200" dirty="0">
                <a:solidFill>
                  <a:schemeClr val="tx1"/>
                </a:solidFill>
              </a:rPr>
              <a:t>1,200,000</a:t>
            </a:r>
            <a:endParaRPr lang="th-TH"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blinds(horizontal)">
                                      <p:cBhvr>
                                        <p:cTn id="7" dur="5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Population survey method (3)</a:t>
            </a:r>
            <a:endParaRPr lang="en-IN" dirty="0"/>
          </a:p>
        </p:txBody>
      </p:sp>
      <p:sp>
        <p:nvSpPr>
          <p:cNvPr id="5" name="Text Placeholder 4"/>
          <p:cNvSpPr>
            <a:spLocks noGrp="1"/>
          </p:cNvSpPr>
          <p:nvPr>
            <p:ph type="body" idx="1"/>
          </p:nvPr>
        </p:nvSpPr>
        <p:spPr/>
        <p:txBody>
          <a:bodyPr/>
          <a:lstStyle/>
          <a:p>
            <a:r>
              <a:rPr lang="en-US" dirty="0" smtClean="0"/>
              <a:t>Strengths</a:t>
            </a:r>
            <a:endParaRPr lang="en-IN" dirty="0"/>
          </a:p>
        </p:txBody>
      </p:sp>
      <p:sp>
        <p:nvSpPr>
          <p:cNvPr id="6" name="Content Placeholder 5"/>
          <p:cNvSpPr>
            <a:spLocks noGrp="1"/>
          </p:cNvSpPr>
          <p:nvPr>
            <p:ph sz="half" idx="2"/>
          </p:nvPr>
        </p:nvSpPr>
        <p:spPr/>
        <p:txBody>
          <a:bodyPr/>
          <a:lstStyle/>
          <a:p>
            <a:r>
              <a:rPr lang="en-US" dirty="0" smtClean="0"/>
              <a:t>Robust methods of sampling and data collection</a:t>
            </a:r>
          </a:p>
          <a:p>
            <a:endParaRPr lang="en-US" dirty="0" smtClean="0"/>
          </a:p>
          <a:p>
            <a:r>
              <a:rPr lang="en-US" dirty="0" smtClean="0"/>
              <a:t>Can cover large geographic areas – states, nation</a:t>
            </a:r>
          </a:p>
          <a:p>
            <a:endParaRPr lang="en-IN" dirty="0"/>
          </a:p>
        </p:txBody>
      </p:sp>
      <p:sp>
        <p:nvSpPr>
          <p:cNvPr id="7" name="Text Placeholder 6"/>
          <p:cNvSpPr>
            <a:spLocks noGrp="1"/>
          </p:cNvSpPr>
          <p:nvPr>
            <p:ph type="body" sz="quarter" idx="3"/>
          </p:nvPr>
        </p:nvSpPr>
        <p:spPr/>
        <p:txBody>
          <a:bodyPr/>
          <a:lstStyle/>
          <a:p>
            <a:r>
              <a:rPr lang="en-US" dirty="0" smtClean="0"/>
              <a:t>Limitations</a:t>
            </a:r>
            <a:endParaRPr lang="en-IN" dirty="0"/>
          </a:p>
        </p:txBody>
      </p:sp>
      <p:sp>
        <p:nvSpPr>
          <p:cNvPr id="8" name="Content Placeholder 7"/>
          <p:cNvSpPr>
            <a:spLocks noGrp="1"/>
          </p:cNvSpPr>
          <p:nvPr>
            <p:ph sz="quarter" idx="4"/>
          </p:nvPr>
        </p:nvSpPr>
        <p:spPr/>
        <p:txBody>
          <a:bodyPr/>
          <a:lstStyle/>
          <a:p>
            <a:r>
              <a:rPr lang="en-US" dirty="0" smtClean="0"/>
              <a:t>Requires large samples</a:t>
            </a:r>
          </a:p>
          <a:p>
            <a:endParaRPr lang="en-US" dirty="0" smtClean="0"/>
          </a:p>
          <a:p>
            <a:r>
              <a:rPr lang="en-US" dirty="0" smtClean="0"/>
              <a:t>Risk </a:t>
            </a:r>
            <a:r>
              <a:rPr lang="en-US" dirty="0" err="1" smtClean="0"/>
              <a:t>behaviours</a:t>
            </a:r>
            <a:r>
              <a:rPr lang="en-US" dirty="0" smtClean="0"/>
              <a:t> often are under-reported</a:t>
            </a:r>
            <a:endParaRPr lang="en-IN" dirty="0"/>
          </a:p>
        </p:txBody>
      </p:sp>
      <p:sp>
        <p:nvSpPr>
          <p:cNvPr id="9" name="TextBox 8"/>
          <p:cNvSpPr txBox="1"/>
          <p:nvPr/>
        </p:nvSpPr>
        <p:spPr>
          <a:xfrm>
            <a:off x="1835696" y="5301208"/>
            <a:ext cx="5328592" cy="646331"/>
          </a:xfrm>
          <a:prstGeom prst="rect">
            <a:avLst/>
          </a:prstGeom>
          <a:noFill/>
        </p:spPr>
        <p:txBody>
          <a:bodyPr wrap="square" rtlCol="0">
            <a:spAutoFit/>
          </a:bodyPr>
          <a:lstStyle/>
          <a:p>
            <a:r>
              <a:rPr lang="en-US" dirty="0" smtClean="0"/>
              <a:t>In Karnataka, reported </a:t>
            </a:r>
            <a:r>
              <a:rPr lang="en-US" dirty="0" err="1" smtClean="0"/>
              <a:t>behaviours</a:t>
            </a:r>
            <a:r>
              <a:rPr lang="en-US" dirty="0" smtClean="0"/>
              <a:t> in polling booth surveys was used to estimate clients of FSWs</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Multiplier methods</a:t>
            </a:r>
            <a:endParaRPr lang="en-IN" dirty="0"/>
          </a:p>
        </p:txBody>
      </p:sp>
      <p:sp>
        <p:nvSpPr>
          <p:cNvPr id="8" name="Subtitle 7"/>
          <p:cNvSpPr>
            <a:spLocks noGrp="1"/>
          </p:cNvSpPr>
          <p:nvPr>
            <p:ph type="subTitle" idx="1"/>
          </p:nvPr>
        </p:nvSpPr>
        <p:spPr/>
        <p:txBody>
          <a:bodyPr/>
          <a:lstStyle/>
          <a:p>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a:xfrm>
            <a:off x="179512" y="260648"/>
            <a:ext cx="8686800" cy="1143000"/>
          </a:xfrm>
        </p:spPr>
        <p:txBody>
          <a:bodyPr/>
          <a:lstStyle/>
          <a:p>
            <a:r>
              <a:rPr lang="en-US" dirty="0">
                <a:solidFill>
                  <a:srgbClr val="FFC000"/>
                </a:solidFill>
                <a:latin typeface="+mn-lt"/>
                <a:cs typeface="Arial" charset="0"/>
              </a:rPr>
              <a:t>Multiplier</a:t>
            </a:r>
            <a:r>
              <a:rPr lang="th-TH" dirty="0">
                <a:solidFill>
                  <a:srgbClr val="FFC000"/>
                </a:solidFill>
                <a:latin typeface="+mn-lt"/>
                <a:cs typeface="Arial" charset="0"/>
              </a:rPr>
              <a:t> </a:t>
            </a:r>
            <a:r>
              <a:rPr lang="en-US" dirty="0" smtClean="0">
                <a:solidFill>
                  <a:srgbClr val="FFC000"/>
                </a:solidFill>
                <a:latin typeface="+mn-lt"/>
                <a:cs typeface="Arial" charset="0"/>
              </a:rPr>
              <a:t>methods</a:t>
            </a:r>
            <a:endParaRPr lang="th-TH" dirty="0">
              <a:solidFill>
                <a:srgbClr val="FFC000"/>
              </a:solidFill>
              <a:latin typeface="+mn-lt"/>
              <a:cs typeface="Arial" charset="0"/>
            </a:endParaRPr>
          </a:p>
        </p:txBody>
      </p:sp>
      <p:sp>
        <p:nvSpPr>
          <p:cNvPr id="416771" name="Rectangle 3"/>
          <p:cNvSpPr>
            <a:spLocks noGrp="1" noChangeArrowheads="1"/>
          </p:cNvSpPr>
          <p:nvPr>
            <p:ph type="body" idx="1"/>
          </p:nvPr>
        </p:nvSpPr>
        <p:spPr>
          <a:xfrm>
            <a:off x="250825" y="1566863"/>
            <a:ext cx="8748713" cy="4525962"/>
          </a:xfrm>
        </p:spPr>
        <p:txBody>
          <a:bodyPr>
            <a:normAutofit lnSpcReduction="10000"/>
          </a:bodyPr>
          <a:lstStyle/>
          <a:p>
            <a:r>
              <a:rPr lang="en-US" dirty="0">
                <a:cs typeface="Arial" charset="0"/>
              </a:rPr>
              <a:t>Multiplier methods rely on information from two sources that overlap in a known </a:t>
            </a:r>
            <a:r>
              <a:rPr lang="en-US" dirty="0" smtClean="0">
                <a:cs typeface="Arial" charset="0"/>
              </a:rPr>
              <a:t>way:</a:t>
            </a:r>
            <a:endParaRPr lang="en-US" dirty="0">
              <a:cs typeface="Arial" charset="0"/>
            </a:endParaRPr>
          </a:p>
          <a:p>
            <a:pPr lvl="1"/>
            <a:r>
              <a:rPr lang="en-US" dirty="0">
                <a:cs typeface="Arial" charset="0"/>
              </a:rPr>
              <a:t>population in contact with an institution or services </a:t>
            </a:r>
          </a:p>
          <a:p>
            <a:pPr lvl="1"/>
            <a:r>
              <a:rPr lang="en-US" dirty="0">
                <a:cs typeface="Arial" charset="0"/>
              </a:rPr>
              <a:t>population at risk itself</a:t>
            </a:r>
          </a:p>
          <a:p>
            <a:endParaRPr lang="en-US" dirty="0" smtClean="0">
              <a:cs typeface="Arial" charset="0"/>
            </a:endParaRPr>
          </a:p>
          <a:p>
            <a:r>
              <a:rPr lang="en-US" dirty="0" smtClean="0">
                <a:cs typeface="Arial" charset="0"/>
              </a:rPr>
              <a:t>Estimates </a:t>
            </a:r>
            <a:r>
              <a:rPr lang="en-US" dirty="0">
                <a:cs typeface="Arial" charset="0"/>
              </a:rPr>
              <a:t>are derived by multiplying the number of people who attend the institution by the reversed proportion of the population who say they attended over the same period.</a:t>
            </a:r>
            <a:endParaRPr lang="th-TH" dirty="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Used in select IBBA districts</a:t>
            </a:r>
            <a:endParaRPr lang="en-IN" sz="4800" dirty="0"/>
          </a:p>
        </p:txBody>
      </p:sp>
      <p:sp>
        <p:nvSpPr>
          <p:cNvPr id="3" name="Content Placeholder 2"/>
          <p:cNvSpPr>
            <a:spLocks noGrp="1"/>
          </p:cNvSpPr>
          <p:nvPr>
            <p:ph idx="1"/>
          </p:nvPr>
        </p:nvSpPr>
        <p:spPr/>
        <p:txBody>
          <a:bodyPr>
            <a:normAutofit fontScale="85000" lnSpcReduction="20000"/>
          </a:bodyPr>
          <a:lstStyle/>
          <a:p>
            <a:r>
              <a:rPr lang="en-US" dirty="0" smtClean="0"/>
              <a:t>NGO multiplier</a:t>
            </a:r>
          </a:p>
          <a:p>
            <a:pPr lvl="1"/>
            <a:r>
              <a:rPr lang="en-US" dirty="0" smtClean="0"/>
              <a:t>Different information was used in different districts depending on the quality of NGO records/reports</a:t>
            </a:r>
          </a:p>
          <a:p>
            <a:pPr lvl="2"/>
            <a:r>
              <a:rPr lang="en-US" dirty="0" smtClean="0"/>
              <a:t>Registered with the  program</a:t>
            </a:r>
          </a:p>
          <a:p>
            <a:pPr lvl="2"/>
            <a:r>
              <a:rPr lang="en-US" dirty="0" smtClean="0"/>
              <a:t>Contacted by an outreach worker</a:t>
            </a:r>
          </a:p>
          <a:p>
            <a:pPr lvl="2"/>
            <a:r>
              <a:rPr lang="en-US" dirty="0" smtClean="0"/>
              <a:t>Received new health card</a:t>
            </a:r>
          </a:p>
          <a:p>
            <a:pPr lvl="2"/>
            <a:r>
              <a:rPr lang="en-US" dirty="0" smtClean="0"/>
              <a:t>Visited the clinic</a:t>
            </a:r>
          </a:p>
          <a:p>
            <a:r>
              <a:rPr lang="en-US" dirty="0" smtClean="0"/>
              <a:t>Unique object multiplier</a:t>
            </a:r>
          </a:p>
          <a:p>
            <a:pPr lvl="1"/>
            <a:r>
              <a:rPr lang="en-US" dirty="0" smtClean="0"/>
              <a:t>Unique (easily remembered) object distributed 1-2 weeks ahead of IBBA to population similar to the one that is going to be surveyed (“Labeled group”)</a:t>
            </a:r>
          </a:p>
          <a:p>
            <a:pPr lvl="1"/>
            <a:r>
              <a:rPr lang="en-US" dirty="0" smtClean="0"/>
              <a:t>In IBBA, respondents were asked if they received this unique object</a:t>
            </a:r>
            <a:endParaRPr lang="en-IN" dirty="0"/>
          </a:p>
        </p:txBody>
      </p:sp>
      <p:sp>
        <p:nvSpPr>
          <p:cNvPr id="4" name="TextBox 3"/>
          <p:cNvSpPr txBox="1"/>
          <p:nvPr/>
        </p:nvSpPr>
        <p:spPr>
          <a:xfrm>
            <a:off x="179512" y="6146140"/>
            <a:ext cx="8784976" cy="523220"/>
          </a:xfrm>
          <a:prstGeom prst="rect">
            <a:avLst/>
          </a:prstGeom>
          <a:noFill/>
        </p:spPr>
        <p:txBody>
          <a:bodyPr wrap="square" rtlCol="0">
            <a:spAutoFit/>
          </a:bodyPr>
          <a:lstStyle/>
          <a:p>
            <a:r>
              <a:rPr lang="en-US" sz="1400" dirty="0" smtClean="0"/>
              <a:t>Source: National Interim Summary Report – India (October 2007), Integrated </a:t>
            </a:r>
            <a:r>
              <a:rPr lang="en-US" sz="1400" dirty="0" err="1" smtClean="0"/>
              <a:t>Behavioural</a:t>
            </a:r>
            <a:r>
              <a:rPr lang="en-US" sz="1400" dirty="0" smtClean="0"/>
              <a:t> and Biological Assessment, Round 1 (2005-07), Indian Council of Medical Research and Family Health International</a:t>
            </a:r>
            <a:endParaRPr lang="en-IN"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rrowheads="1"/>
          </p:cNvSpPr>
          <p:nvPr>
            <p:ph type="title"/>
          </p:nvPr>
        </p:nvSpPr>
        <p:spPr/>
        <p:txBody>
          <a:bodyPr>
            <a:noAutofit/>
          </a:bodyPr>
          <a:lstStyle/>
          <a:p>
            <a:r>
              <a:rPr lang="en-US" sz="4000" dirty="0">
                <a:solidFill>
                  <a:srgbClr val="FFC000"/>
                </a:solidFill>
                <a:latin typeface="Arial" charset="0"/>
                <a:cs typeface="Arial" charset="0"/>
              </a:rPr>
              <a:t>The </a:t>
            </a:r>
            <a:r>
              <a:rPr lang="en-US" sz="4000" dirty="0" smtClean="0">
                <a:solidFill>
                  <a:srgbClr val="FFC000"/>
                </a:solidFill>
                <a:latin typeface="Arial" charset="0"/>
                <a:cs typeface="Arial" charset="0"/>
              </a:rPr>
              <a:t>multiplier </a:t>
            </a:r>
            <a:r>
              <a:rPr lang="en-US" sz="4000" dirty="0">
                <a:solidFill>
                  <a:srgbClr val="FFC000"/>
                </a:solidFill>
                <a:latin typeface="Arial" charset="0"/>
                <a:cs typeface="Arial" charset="0"/>
              </a:rPr>
              <a:t>m</a:t>
            </a:r>
            <a:r>
              <a:rPr lang="en-US" sz="4000" dirty="0" smtClean="0">
                <a:solidFill>
                  <a:srgbClr val="FFC000"/>
                </a:solidFill>
                <a:latin typeface="Arial" charset="0"/>
                <a:cs typeface="Arial" charset="0"/>
              </a:rPr>
              <a:t>ethod</a:t>
            </a:r>
            <a:r>
              <a:rPr lang="en-US" sz="4000" dirty="0">
                <a:solidFill>
                  <a:srgbClr val="FFC000"/>
                </a:solidFill>
                <a:latin typeface="Arial" charset="0"/>
                <a:cs typeface="Arial" charset="0"/>
              </a:rPr>
              <a:t>: An </a:t>
            </a:r>
            <a:r>
              <a:rPr lang="en-US" sz="4000" dirty="0" smtClean="0">
                <a:solidFill>
                  <a:srgbClr val="FFC000"/>
                </a:solidFill>
                <a:latin typeface="Arial" charset="0"/>
                <a:cs typeface="Arial" charset="0"/>
              </a:rPr>
              <a:t>example</a:t>
            </a:r>
            <a:endParaRPr lang="en-US" sz="4800" dirty="0">
              <a:solidFill>
                <a:srgbClr val="FFC000"/>
              </a:solidFill>
              <a:latin typeface="Arial" charset="0"/>
              <a:cs typeface="Arial" charset="0"/>
            </a:endParaRPr>
          </a:p>
        </p:txBody>
      </p:sp>
      <p:grpSp>
        <p:nvGrpSpPr>
          <p:cNvPr id="2" name="Group 3"/>
          <p:cNvGrpSpPr>
            <a:grpSpLocks/>
          </p:cNvGrpSpPr>
          <p:nvPr/>
        </p:nvGrpSpPr>
        <p:grpSpPr bwMode="auto">
          <a:xfrm>
            <a:off x="2339752" y="1916832"/>
            <a:ext cx="3960440" cy="4191000"/>
            <a:chOff x="1488" y="1008"/>
            <a:chExt cx="3504" cy="2880"/>
          </a:xfrm>
        </p:grpSpPr>
        <p:sp>
          <p:nvSpPr>
            <p:cNvPr id="418820" name="Oval 4"/>
            <p:cNvSpPr>
              <a:spLocks noChangeArrowheads="1"/>
            </p:cNvSpPr>
            <p:nvPr/>
          </p:nvSpPr>
          <p:spPr bwMode="auto">
            <a:xfrm>
              <a:off x="1488" y="1008"/>
              <a:ext cx="3504" cy="2880"/>
            </a:xfrm>
            <a:prstGeom prst="ellipse">
              <a:avLst/>
            </a:prstGeom>
            <a:solidFill>
              <a:schemeClr val="accent1">
                <a:alpha val="50000"/>
              </a:schemeClr>
            </a:solidFill>
            <a:ln w="9525">
              <a:solidFill>
                <a:schemeClr val="tx1"/>
              </a:solidFill>
              <a:round/>
              <a:headEnd/>
              <a:tailEnd/>
            </a:ln>
            <a:effectLst/>
          </p:spPr>
          <p:txBody>
            <a:bodyPr/>
            <a:lstStyle/>
            <a:p>
              <a:pPr marL="342900" indent="-342900" eaLnBrk="0" hangingPunct="0">
                <a:buClr>
                  <a:schemeClr val="hlink"/>
                </a:buClr>
                <a:buSzPct val="70000"/>
                <a:buFont typeface="Wingdings" pitchFamily="2" charset="2"/>
                <a:buNone/>
              </a:pPr>
              <a:endParaRPr lang="en-US" sz="2400" dirty="0" smtClean="0">
                <a:effectLst>
                  <a:outerShdw blurRad="38100" dist="38100" dir="2700000" algn="tl">
                    <a:srgbClr val="000000"/>
                  </a:outerShdw>
                </a:effectLst>
                <a:latin typeface="Garamond" pitchFamily="18" charset="0"/>
              </a:endParaRPr>
            </a:p>
            <a:p>
              <a:pPr marL="342900" indent="-342900" eaLnBrk="0" hangingPunct="0">
                <a:buClr>
                  <a:schemeClr val="hlink"/>
                </a:buClr>
                <a:buSzPct val="70000"/>
                <a:buFont typeface="Wingdings" pitchFamily="2" charset="2"/>
                <a:buNone/>
              </a:pPr>
              <a:r>
                <a:rPr lang="en-US" sz="2400" dirty="0" smtClean="0">
                  <a:latin typeface="Garamond" pitchFamily="18" charset="0"/>
                </a:rPr>
                <a:t>FSWs registered with the FSW TI</a:t>
              </a:r>
              <a:endParaRPr lang="en-US" sz="2400" dirty="0">
                <a:latin typeface="Garamond" pitchFamily="18" charset="0"/>
              </a:endParaRPr>
            </a:p>
          </p:txBody>
        </p:sp>
        <p:sp>
          <p:nvSpPr>
            <p:cNvPr id="418821" name="Oval 5"/>
            <p:cNvSpPr>
              <a:spLocks noChangeArrowheads="1"/>
            </p:cNvSpPr>
            <p:nvPr/>
          </p:nvSpPr>
          <p:spPr bwMode="auto">
            <a:xfrm>
              <a:off x="2985" y="2196"/>
              <a:ext cx="1724" cy="1435"/>
            </a:xfrm>
            <a:prstGeom prst="ellipse">
              <a:avLst/>
            </a:prstGeom>
            <a:solidFill>
              <a:srgbClr val="CCFF66">
                <a:alpha val="50000"/>
              </a:srgbClr>
            </a:solidFill>
            <a:ln w="9525">
              <a:solidFill>
                <a:schemeClr val="tx1"/>
              </a:solidFill>
              <a:round/>
              <a:headEnd/>
              <a:tailEnd/>
            </a:ln>
            <a:effectLst/>
          </p:spPr>
          <p:txBody>
            <a:bodyPr wrap="square" anchor="ctr"/>
            <a:lstStyle/>
            <a:p>
              <a:pPr eaLnBrk="0" hangingPunct="0"/>
              <a:r>
                <a:rPr lang="en-US" sz="1800" dirty="0">
                  <a:ea typeface="MS PGothic" pitchFamily="34" charset="-128"/>
                </a:rPr>
                <a:t>Sample of </a:t>
              </a:r>
              <a:r>
                <a:rPr lang="en-US" sz="1800" dirty="0" smtClean="0">
                  <a:ea typeface="MS PGothic" pitchFamily="34" charset="-128"/>
                </a:rPr>
                <a:t>FSWs participated in IBBA</a:t>
              </a:r>
              <a:endParaRPr lang="en-US" sz="2400" dirty="0">
                <a:ea typeface="MS PGothic" pitchFamily="34" charset="-128"/>
              </a:endParaRPr>
            </a:p>
          </p:txBody>
        </p:sp>
      </p:grpSp>
      <p:sp>
        <p:nvSpPr>
          <p:cNvPr id="418825" name="Text Box 9"/>
          <p:cNvSpPr txBox="1">
            <a:spLocks noChangeArrowheads="1"/>
          </p:cNvSpPr>
          <p:nvPr/>
        </p:nvSpPr>
        <p:spPr bwMode="auto">
          <a:xfrm>
            <a:off x="0" y="3140968"/>
            <a:ext cx="2667000" cy="923330"/>
          </a:xfrm>
          <a:prstGeom prst="rect">
            <a:avLst/>
          </a:prstGeom>
          <a:noFill/>
          <a:ln w="9525">
            <a:noFill/>
            <a:miter lim="800000"/>
            <a:headEnd/>
            <a:tailEnd/>
          </a:ln>
          <a:effectLst/>
        </p:spPr>
        <p:txBody>
          <a:bodyPr>
            <a:spAutoFit/>
          </a:bodyPr>
          <a:lstStyle/>
          <a:p>
            <a:pPr algn="l" eaLnBrk="0" hangingPunct="0">
              <a:spcBef>
                <a:spcPct val="50000"/>
              </a:spcBef>
            </a:pPr>
            <a:r>
              <a:rPr lang="en-US" dirty="0" smtClean="0">
                <a:ea typeface="MS PGothic" pitchFamily="34" charset="-128"/>
              </a:rPr>
              <a:t>8</a:t>
            </a:r>
            <a:r>
              <a:rPr lang="en-US" sz="1800" dirty="0" smtClean="0">
                <a:ea typeface="MS PGothic" pitchFamily="34" charset="-128"/>
              </a:rPr>
              <a:t>0</a:t>
            </a:r>
            <a:r>
              <a:rPr lang="en-US" sz="1800" dirty="0">
                <a:ea typeface="MS PGothic" pitchFamily="34" charset="-128"/>
              </a:rPr>
              <a:t>% of </a:t>
            </a:r>
            <a:r>
              <a:rPr lang="en-US" sz="1800" dirty="0" smtClean="0">
                <a:ea typeface="MS PGothic" pitchFamily="34" charset="-128"/>
              </a:rPr>
              <a:t>FSWs reported having registered with the FSW TI in past </a:t>
            </a:r>
            <a:r>
              <a:rPr lang="en-US" sz="1800" dirty="0">
                <a:ea typeface="MS PGothic" pitchFamily="34" charset="-128"/>
              </a:rPr>
              <a:t>year</a:t>
            </a:r>
            <a:endParaRPr lang="en-US" sz="2800" dirty="0">
              <a:ea typeface="MS PGothic" pitchFamily="34" charset="-128"/>
            </a:endParaRPr>
          </a:p>
        </p:txBody>
      </p:sp>
      <p:sp>
        <p:nvSpPr>
          <p:cNvPr id="418826" name="Line 10"/>
          <p:cNvSpPr>
            <a:spLocks noChangeShapeType="1"/>
          </p:cNvSpPr>
          <p:nvPr/>
        </p:nvSpPr>
        <p:spPr bwMode="auto">
          <a:xfrm>
            <a:off x="1905000" y="1752600"/>
            <a:ext cx="2362200" cy="1143000"/>
          </a:xfrm>
          <a:prstGeom prst="line">
            <a:avLst/>
          </a:prstGeom>
          <a:noFill/>
          <a:ln w="9525">
            <a:solidFill>
              <a:schemeClr val="tx1"/>
            </a:solidFill>
            <a:round/>
            <a:headEnd/>
            <a:tailEnd type="triangle" w="med" len="med"/>
          </a:ln>
          <a:effectLst/>
        </p:spPr>
        <p:txBody>
          <a:bodyPr wrap="none" anchor="ctr"/>
          <a:lstStyle/>
          <a:p>
            <a:endParaRPr lang="en-IN"/>
          </a:p>
        </p:txBody>
      </p:sp>
      <p:sp>
        <p:nvSpPr>
          <p:cNvPr id="418827" name="Text Box 11"/>
          <p:cNvSpPr txBox="1">
            <a:spLocks noChangeArrowheads="1"/>
          </p:cNvSpPr>
          <p:nvPr/>
        </p:nvSpPr>
        <p:spPr bwMode="auto">
          <a:xfrm>
            <a:off x="0" y="1484784"/>
            <a:ext cx="1811338" cy="1200329"/>
          </a:xfrm>
          <a:prstGeom prst="rect">
            <a:avLst/>
          </a:prstGeom>
          <a:noFill/>
          <a:ln w="9525">
            <a:noFill/>
            <a:miter lim="800000"/>
            <a:headEnd/>
            <a:tailEnd/>
          </a:ln>
          <a:effectLst/>
        </p:spPr>
        <p:txBody>
          <a:bodyPr>
            <a:spAutoFit/>
          </a:bodyPr>
          <a:lstStyle/>
          <a:p>
            <a:pPr algn="l" eaLnBrk="0" hangingPunct="0">
              <a:spcBef>
                <a:spcPct val="50000"/>
              </a:spcBef>
            </a:pPr>
            <a:r>
              <a:rPr lang="en-US" sz="1800" dirty="0">
                <a:ea typeface="MS PGothic" pitchFamily="34" charset="-128"/>
              </a:rPr>
              <a:t>1700 persons </a:t>
            </a:r>
            <a:r>
              <a:rPr lang="en-US" sz="1800" dirty="0" smtClean="0">
                <a:ea typeface="MS PGothic" pitchFamily="34" charset="-128"/>
              </a:rPr>
              <a:t>are registered with an FSW TI in </a:t>
            </a:r>
            <a:r>
              <a:rPr lang="en-US" sz="1800" dirty="0">
                <a:ea typeface="MS PGothic" pitchFamily="34" charset="-128"/>
              </a:rPr>
              <a:t>past year</a:t>
            </a:r>
          </a:p>
        </p:txBody>
      </p:sp>
      <p:cxnSp>
        <p:nvCxnSpPr>
          <p:cNvPr id="16" name="Straight Arrow Connector 15"/>
          <p:cNvCxnSpPr/>
          <p:nvPr/>
        </p:nvCxnSpPr>
        <p:spPr>
          <a:xfrm>
            <a:off x="2483768" y="3645024"/>
            <a:ext cx="180020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 Box 8"/>
          <p:cNvSpPr txBox="1">
            <a:spLocks noChangeArrowheads="1"/>
          </p:cNvSpPr>
          <p:nvPr/>
        </p:nvSpPr>
        <p:spPr bwMode="auto">
          <a:xfrm>
            <a:off x="6516216" y="2132856"/>
            <a:ext cx="2304256" cy="2185214"/>
          </a:xfrm>
          <a:prstGeom prst="rect">
            <a:avLst/>
          </a:prstGeom>
          <a:noFill/>
          <a:ln w="9525">
            <a:noFill/>
            <a:miter lim="800000"/>
            <a:headEnd/>
            <a:tailEnd/>
          </a:ln>
          <a:effectLst/>
        </p:spPr>
        <p:txBody>
          <a:bodyPr wrap="square">
            <a:spAutoFit/>
          </a:bodyPr>
          <a:lstStyle/>
          <a:p>
            <a:pPr algn="l" eaLnBrk="0" hangingPunct="0">
              <a:lnSpc>
                <a:spcPct val="90000"/>
              </a:lnSpc>
              <a:spcBef>
                <a:spcPct val="50000"/>
              </a:spcBef>
            </a:pPr>
            <a:r>
              <a:rPr lang="en-US" sz="2000" b="1" dirty="0">
                <a:ea typeface="MS PGothic" pitchFamily="34" charset="-128"/>
              </a:rPr>
              <a:t>Estimated Number </a:t>
            </a:r>
          </a:p>
          <a:p>
            <a:pPr algn="l" eaLnBrk="0" hangingPunct="0">
              <a:lnSpc>
                <a:spcPct val="90000"/>
              </a:lnSpc>
              <a:spcBef>
                <a:spcPct val="50000"/>
              </a:spcBef>
            </a:pPr>
            <a:r>
              <a:rPr lang="en-US" sz="2000" b="1" dirty="0">
                <a:ea typeface="MS PGothic" pitchFamily="34" charset="-128"/>
              </a:rPr>
              <a:t>of </a:t>
            </a:r>
            <a:r>
              <a:rPr lang="en-US" sz="2000" b="1" dirty="0" smtClean="0">
                <a:ea typeface="MS PGothic" pitchFamily="34" charset="-128"/>
              </a:rPr>
              <a:t>FSWs:</a:t>
            </a:r>
            <a:endParaRPr lang="en-US" sz="2000" dirty="0">
              <a:ea typeface="MS PGothic" pitchFamily="34" charset="-128"/>
            </a:endParaRPr>
          </a:p>
          <a:p>
            <a:pPr algn="l" eaLnBrk="0" hangingPunct="0">
              <a:spcBef>
                <a:spcPct val="50000"/>
              </a:spcBef>
            </a:pPr>
            <a:r>
              <a:rPr lang="en-US" sz="2000" dirty="0" smtClean="0">
                <a:ea typeface="MS PGothic" pitchFamily="34" charset="-128"/>
              </a:rPr>
              <a:t>Multiplier</a:t>
            </a:r>
            <a:r>
              <a:rPr lang="en-US" sz="2000" dirty="0">
                <a:ea typeface="MS PGothic" pitchFamily="34" charset="-128"/>
              </a:rPr>
              <a:t>: 1</a:t>
            </a:r>
            <a:r>
              <a:rPr lang="en-US" sz="2000" dirty="0" smtClean="0">
                <a:ea typeface="MS PGothic" pitchFamily="34" charset="-128"/>
              </a:rPr>
              <a:t>/.8=1.25</a:t>
            </a:r>
            <a:endParaRPr lang="en-US" sz="2000" dirty="0">
              <a:ea typeface="MS PGothic" pitchFamily="34" charset="-128"/>
            </a:endParaRPr>
          </a:p>
          <a:p>
            <a:pPr algn="l" eaLnBrk="0" hangingPunct="0">
              <a:spcBef>
                <a:spcPct val="50000"/>
              </a:spcBef>
            </a:pPr>
            <a:r>
              <a:rPr lang="en-US" sz="2000" dirty="0">
                <a:ea typeface="MS PGothic" pitchFamily="34" charset="-128"/>
              </a:rPr>
              <a:t>Estimate:</a:t>
            </a:r>
          </a:p>
          <a:p>
            <a:pPr algn="l" eaLnBrk="0" hangingPunct="0">
              <a:spcBef>
                <a:spcPct val="50000"/>
              </a:spcBef>
            </a:pPr>
            <a:r>
              <a:rPr lang="en-US" sz="2000" dirty="0" smtClean="0">
                <a:ea typeface="MS PGothic" pitchFamily="34" charset="-128"/>
              </a:rPr>
              <a:t>1700*1.25</a:t>
            </a:r>
            <a:r>
              <a:rPr lang="en-US" sz="2000" dirty="0">
                <a:ea typeface="MS PGothic" pitchFamily="34" charset="-128"/>
              </a:rPr>
              <a:t>= </a:t>
            </a:r>
            <a:r>
              <a:rPr lang="en-US" sz="2000" b="1" dirty="0" smtClean="0">
                <a:ea typeface="MS PGothic" pitchFamily="34" charset="-128"/>
              </a:rPr>
              <a:t>2125</a:t>
            </a:r>
            <a:endParaRPr lang="en-US" sz="1600" dirty="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8827"/>
                                        </p:tgtEl>
                                        <p:attrNameLst>
                                          <p:attrName>style.visibility</p:attrName>
                                        </p:attrNameLst>
                                      </p:cBhvr>
                                      <p:to>
                                        <p:strVal val="visible"/>
                                      </p:to>
                                    </p:set>
                                    <p:animEffect transition="in" filter="blinds(horizontal)">
                                      <p:cBhvr>
                                        <p:cTn id="7" dur="500"/>
                                        <p:tgtEl>
                                          <p:spTgt spid="4188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8825"/>
                                        </p:tgtEl>
                                        <p:attrNameLst>
                                          <p:attrName>style.visibility</p:attrName>
                                        </p:attrNameLst>
                                      </p:cBhvr>
                                      <p:to>
                                        <p:strVal val="visible"/>
                                      </p:to>
                                    </p:set>
                                    <p:animEffect transition="in" filter="blinds(horizontal)">
                                      <p:cBhvr>
                                        <p:cTn id="12" dur="500"/>
                                        <p:tgtEl>
                                          <p:spTgt spid="418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5" grpId="0"/>
      <p:bldP spid="4188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Multiplier methods: Issues</a:t>
            </a:r>
            <a:endParaRPr lang="en-IN" sz="5400" dirty="0"/>
          </a:p>
        </p:txBody>
      </p:sp>
      <p:sp>
        <p:nvSpPr>
          <p:cNvPr id="5" name="Content Placeholder 4"/>
          <p:cNvSpPr>
            <a:spLocks noGrp="1"/>
          </p:cNvSpPr>
          <p:nvPr>
            <p:ph idx="1"/>
          </p:nvPr>
        </p:nvSpPr>
        <p:spPr/>
        <p:txBody>
          <a:bodyPr>
            <a:normAutofit fontScale="92500" lnSpcReduction="20000"/>
          </a:bodyPr>
          <a:lstStyle/>
          <a:p>
            <a:r>
              <a:rPr lang="en-US" dirty="0" smtClean="0"/>
              <a:t>Requires </a:t>
            </a:r>
            <a:r>
              <a:rPr lang="en-US" dirty="0" smtClean="0"/>
              <a:t>good institutional record keeping and the right questions used in the survey instrument</a:t>
            </a:r>
          </a:p>
          <a:p>
            <a:endParaRPr lang="en-US" dirty="0" smtClean="0"/>
          </a:p>
          <a:p>
            <a:r>
              <a:rPr lang="en-US" dirty="0" smtClean="0"/>
              <a:t>Difficulty in finding data for institutions and populations that correspond with one another</a:t>
            </a:r>
          </a:p>
          <a:p>
            <a:endParaRPr lang="en-US" dirty="0" smtClean="0"/>
          </a:p>
          <a:p>
            <a:r>
              <a:rPr lang="en-US" dirty="0" smtClean="0"/>
              <a:t>Need to have clear consistent definitions between different data sources</a:t>
            </a:r>
          </a:p>
          <a:p>
            <a:pPr lvl="1"/>
            <a:r>
              <a:rPr lang="en-US" dirty="0" smtClean="0"/>
              <a:t>The time reference period must be clear</a:t>
            </a:r>
          </a:p>
          <a:p>
            <a:pPr lvl="1"/>
            <a:r>
              <a:rPr lang="en-US" dirty="0" smtClean="0"/>
              <a:t>Catchment area for the services or institutions must be clear, and ideally should be the same </a:t>
            </a:r>
            <a:endParaRPr lang="en-IN" dirty="0" smtClean="0"/>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Capture-recapture methods</a:t>
            </a:r>
            <a:endParaRPr lang="en-IN" dirty="0"/>
          </a:p>
        </p:txBody>
      </p:sp>
      <p:sp>
        <p:nvSpPr>
          <p:cNvPr id="5" name="Subtitle 4"/>
          <p:cNvSpPr>
            <a:spLocks noGrp="1"/>
          </p:cNvSpPr>
          <p:nvPr>
            <p:ph type="subTitle" idx="1"/>
          </p:nvPr>
        </p:nvSpPr>
        <p:spPr/>
        <p:txBody>
          <a:bodyPr/>
          <a:lstStyle/>
          <a:p>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rrowheads="1"/>
          </p:cNvSpPr>
          <p:nvPr>
            <p:ph type="title"/>
          </p:nvPr>
        </p:nvSpPr>
        <p:spPr/>
        <p:txBody>
          <a:bodyPr>
            <a:noAutofit/>
          </a:bodyPr>
          <a:lstStyle/>
          <a:p>
            <a:r>
              <a:rPr lang="en-US" sz="4400" dirty="0">
                <a:solidFill>
                  <a:srgbClr val="FFC000"/>
                </a:solidFill>
                <a:latin typeface="+mn-lt"/>
                <a:cs typeface="Arial" charset="0"/>
              </a:rPr>
              <a:t>Capture-Recapture </a:t>
            </a:r>
            <a:r>
              <a:rPr lang="en-US" sz="4400" dirty="0" smtClean="0">
                <a:solidFill>
                  <a:srgbClr val="FFC000"/>
                </a:solidFill>
                <a:latin typeface="+mn-lt"/>
                <a:cs typeface="Arial" charset="0"/>
              </a:rPr>
              <a:t>Methods (1)</a:t>
            </a:r>
            <a:endParaRPr lang="th-TH" sz="4400" dirty="0">
              <a:solidFill>
                <a:srgbClr val="FFC000"/>
              </a:solidFill>
              <a:latin typeface="+mn-lt"/>
              <a:cs typeface="Arial" charset="0"/>
            </a:endParaRPr>
          </a:p>
        </p:txBody>
      </p:sp>
      <p:sp>
        <p:nvSpPr>
          <p:cNvPr id="423939" name="Rectangle 3"/>
          <p:cNvSpPr>
            <a:spLocks noGrp="1" noChangeArrowheads="1"/>
          </p:cNvSpPr>
          <p:nvPr>
            <p:ph type="body" idx="1"/>
          </p:nvPr>
        </p:nvSpPr>
        <p:spPr>
          <a:xfrm>
            <a:off x="457200" y="1639888"/>
            <a:ext cx="8229600" cy="4525962"/>
          </a:xfrm>
        </p:spPr>
        <p:txBody>
          <a:bodyPr>
            <a:noAutofit/>
          </a:bodyPr>
          <a:lstStyle/>
          <a:p>
            <a:pPr>
              <a:lnSpc>
                <a:spcPct val="90000"/>
              </a:lnSpc>
            </a:pPr>
            <a:r>
              <a:rPr lang="en-US" dirty="0" smtClean="0">
                <a:cs typeface="Arial" charset="0"/>
              </a:rPr>
              <a:t>It </a:t>
            </a:r>
            <a:r>
              <a:rPr lang="en-US" dirty="0">
                <a:cs typeface="Arial" charset="0"/>
              </a:rPr>
              <a:t>is based on the principle that the member of  a given population, if captured, marked and </a:t>
            </a:r>
            <a:r>
              <a:rPr lang="en-US" dirty="0" smtClean="0">
                <a:cs typeface="Arial" charset="0"/>
              </a:rPr>
              <a:t>released </a:t>
            </a:r>
            <a:r>
              <a:rPr lang="en-US" dirty="0">
                <a:cs typeface="Arial" charset="0"/>
              </a:rPr>
              <a:t>back into that population will reappear  in a second later sample.</a:t>
            </a:r>
          </a:p>
          <a:p>
            <a:pPr>
              <a:lnSpc>
                <a:spcPct val="90000"/>
              </a:lnSpc>
            </a:pPr>
            <a:endParaRPr lang="en-US" dirty="0" smtClean="0">
              <a:cs typeface="Arial" charset="0"/>
            </a:endParaRPr>
          </a:p>
          <a:p>
            <a:pPr>
              <a:lnSpc>
                <a:spcPct val="90000"/>
              </a:lnSpc>
            </a:pPr>
            <a:r>
              <a:rPr lang="en-US" dirty="0" smtClean="0">
                <a:cs typeface="Arial" charset="0"/>
              </a:rPr>
              <a:t>The </a:t>
            </a:r>
            <a:r>
              <a:rPr lang="en-US" dirty="0">
                <a:cs typeface="Arial" charset="0"/>
              </a:rPr>
              <a:t>proportion of marked sample caught in the second sample represents the proportion that the original marked sample was to the total population.</a:t>
            </a:r>
          </a:p>
          <a:p>
            <a:pPr>
              <a:lnSpc>
                <a:spcPct val="90000"/>
              </a:lnSpc>
            </a:pPr>
            <a:endParaRPr lang="th-TH"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Session content</a:t>
            </a:r>
            <a:endParaRPr lang="en-IN" sz="6000" dirty="0"/>
          </a:p>
        </p:txBody>
      </p:sp>
      <p:sp>
        <p:nvSpPr>
          <p:cNvPr id="3" name="Content Placeholder 2"/>
          <p:cNvSpPr>
            <a:spLocks noGrp="1"/>
          </p:cNvSpPr>
          <p:nvPr>
            <p:ph idx="1"/>
          </p:nvPr>
        </p:nvSpPr>
        <p:spPr/>
        <p:txBody>
          <a:bodyPr>
            <a:normAutofit/>
          </a:bodyPr>
          <a:lstStyle/>
          <a:p>
            <a:r>
              <a:rPr lang="en-US" dirty="0" smtClean="0"/>
              <a:t>Why size estimates of the most at risk population important?</a:t>
            </a:r>
          </a:p>
          <a:p>
            <a:endParaRPr lang="en-US" dirty="0" smtClean="0"/>
          </a:p>
          <a:p>
            <a:r>
              <a:rPr lang="en-US" dirty="0" smtClean="0"/>
              <a:t>Different methods of estimation</a:t>
            </a:r>
          </a:p>
          <a:p>
            <a:endParaRPr lang="en-US" dirty="0" smtClean="0"/>
          </a:p>
          <a:p>
            <a:r>
              <a:rPr lang="en-US" dirty="0" smtClean="0"/>
              <a:t>Geographic mapping of HRGs: Current size estimation methods used in India</a:t>
            </a:r>
          </a:p>
          <a:p>
            <a:endParaRPr lang="en-US" dirty="0" smtClean="0"/>
          </a:p>
          <a:p>
            <a:r>
              <a:rPr lang="en-US" dirty="0" smtClean="0"/>
              <a:t>Group work</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1" name="Rectangle 5"/>
          <p:cNvSpPr>
            <a:spLocks noChangeArrowheads="1"/>
          </p:cNvSpPr>
          <p:nvPr/>
        </p:nvSpPr>
        <p:spPr bwMode="auto">
          <a:xfrm>
            <a:off x="0" y="2309813"/>
            <a:ext cx="9144000" cy="0"/>
          </a:xfrm>
          <a:prstGeom prst="rect">
            <a:avLst/>
          </a:prstGeom>
          <a:noFill/>
          <a:ln w="9525">
            <a:noFill/>
            <a:miter lim="800000"/>
            <a:headEnd/>
            <a:tailEnd/>
          </a:ln>
          <a:effectLst/>
        </p:spPr>
        <p:txBody>
          <a:bodyPr wrap="none" anchor="ctr">
            <a:spAutoFit/>
          </a:bodyPr>
          <a:lstStyle/>
          <a:p>
            <a:endParaRPr lang="en-IN"/>
          </a:p>
        </p:txBody>
      </p:sp>
      <p:graphicFrame>
        <p:nvGraphicFramePr>
          <p:cNvPr id="459780" name="Object 4"/>
          <p:cNvGraphicFramePr>
            <a:graphicFrameLocks noChangeAspect="1"/>
          </p:cNvGraphicFramePr>
          <p:nvPr/>
        </p:nvGraphicFramePr>
        <p:xfrm>
          <a:off x="179512" y="1484784"/>
          <a:ext cx="2952750" cy="2224088"/>
        </p:xfrm>
        <a:graphic>
          <a:graphicData uri="http://schemas.openxmlformats.org/presentationml/2006/ole">
            <p:oleObj spid="_x0000_s1026" name="การนำเสนอ" r:id="rId3" imgW="4571980" imgH="3429140" progId="PowerPoint.Show.8">
              <p:embed/>
            </p:oleObj>
          </a:graphicData>
        </a:graphic>
      </p:graphicFrame>
      <p:sp>
        <p:nvSpPr>
          <p:cNvPr id="459783" name="Rectangle 7"/>
          <p:cNvSpPr>
            <a:spLocks noChangeArrowheads="1"/>
          </p:cNvSpPr>
          <p:nvPr/>
        </p:nvSpPr>
        <p:spPr bwMode="auto">
          <a:xfrm>
            <a:off x="0" y="2352675"/>
            <a:ext cx="9144000" cy="0"/>
          </a:xfrm>
          <a:prstGeom prst="rect">
            <a:avLst/>
          </a:prstGeom>
          <a:noFill/>
          <a:ln w="9525">
            <a:noFill/>
            <a:miter lim="800000"/>
            <a:headEnd/>
            <a:tailEnd/>
          </a:ln>
          <a:effectLst/>
        </p:spPr>
        <p:txBody>
          <a:bodyPr wrap="none" anchor="ctr">
            <a:spAutoFit/>
          </a:bodyPr>
          <a:lstStyle/>
          <a:p>
            <a:endParaRPr lang="en-IN"/>
          </a:p>
        </p:txBody>
      </p:sp>
      <p:graphicFrame>
        <p:nvGraphicFramePr>
          <p:cNvPr id="459782" name="Object 6"/>
          <p:cNvGraphicFramePr>
            <a:graphicFrameLocks noChangeAspect="1"/>
          </p:cNvGraphicFramePr>
          <p:nvPr/>
        </p:nvGraphicFramePr>
        <p:xfrm>
          <a:off x="4644008" y="1556792"/>
          <a:ext cx="2857500" cy="2152650"/>
        </p:xfrm>
        <a:graphic>
          <a:graphicData uri="http://schemas.openxmlformats.org/presentationml/2006/ole">
            <p:oleObj spid="_x0000_s1027" name="ภาพนิ่ง" r:id="rId4" imgW="4571980" imgH="3429140" progId="PowerPoint.Slide.8">
              <p:embed/>
            </p:oleObj>
          </a:graphicData>
        </a:graphic>
      </p:graphicFrame>
      <p:sp>
        <p:nvSpPr>
          <p:cNvPr id="459785" name="Rectangle 9"/>
          <p:cNvSpPr>
            <a:spLocks noChangeArrowheads="1"/>
          </p:cNvSpPr>
          <p:nvPr/>
        </p:nvSpPr>
        <p:spPr bwMode="auto">
          <a:xfrm>
            <a:off x="0" y="2352675"/>
            <a:ext cx="9144000" cy="0"/>
          </a:xfrm>
          <a:prstGeom prst="rect">
            <a:avLst/>
          </a:prstGeom>
          <a:noFill/>
          <a:ln w="9525">
            <a:noFill/>
            <a:miter lim="800000"/>
            <a:headEnd/>
            <a:tailEnd/>
          </a:ln>
          <a:effectLst/>
        </p:spPr>
        <p:txBody>
          <a:bodyPr wrap="none" anchor="ctr">
            <a:spAutoFit/>
          </a:bodyPr>
          <a:lstStyle/>
          <a:p>
            <a:endParaRPr lang="en-IN"/>
          </a:p>
        </p:txBody>
      </p:sp>
      <p:graphicFrame>
        <p:nvGraphicFramePr>
          <p:cNvPr id="459784" name="Object 8"/>
          <p:cNvGraphicFramePr>
            <a:graphicFrameLocks noChangeAspect="1"/>
          </p:cNvGraphicFramePr>
          <p:nvPr/>
        </p:nvGraphicFramePr>
        <p:xfrm>
          <a:off x="179512" y="4365104"/>
          <a:ext cx="3001962" cy="2262187"/>
        </p:xfrm>
        <a:graphic>
          <a:graphicData uri="http://schemas.openxmlformats.org/presentationml/2006/ole">
            <p:oleObj spid="_x0000_s1028" name="ภาพนิ่ง" r:id="rId5" imgW="4571980" imgH="3429140" progId="PowerPoint.Slide.8">
              <p:embed/>
            </p:oleObj>
          </a:graphicData>
        </a:graphic>
      </p:graphicFrame>
      <p:sp>
        <p:nvSpPr>
          <p:cNvPr id="459787" name="Rectangle 11"/>
          <p:cNvSpPr>
            <a:spLocks noChangeArrowheads="1"/>
          </p:cNvSpPr>
          <p:nvPr/>
        </p:nvSpPr>
        <p:spPr bwMode="auto">
          <a:xfrm>
            <a:off x="0" y="2395538"/>
            <a:ext cx="9144000" cy="0"/>
          </a:xfrm>
          <a:prstGeom prst="rect">
            <a:avLst/>
          </a:prstGeom>
          <a:noFill/>
          <a:ln w="9525">
            <a:noFill/>
            <a:miter lim="800000"/>
            <a:headEnd/>
            <a:tailEnd/>
          </a:ln>
          <a:effectLst/>
        </p:spPr>
        <p:txBody>
          <a:bodyPr wrap="none" anchor="ctr">
            <a:spAutoFit/>
          </a:bodyPr>
          <a:lstStyle/>
          <a:p>
            <a:endParaRPr lang="en-IN"/>
          </a:p>
        </p:txBody>
      </p:sp>
      <p:graphicFrame>
        <p:nvGraphicFramePr>
          <p:cNvPr id="459786" name="Object 10"/>
          <p:cNvGraphicFramePr>
            <a:graphicFrameLocks noChangeAspect="1"/>
          </p:cNvGraphicFramePr>
          <p:nvPr/>
        </p:nvGraphicFramePr>
        <p:xfrm>
          <a:off x="4716016" y="4293096"/>
          <a:ext cx="3103562" cy="2338388"/>
        </p:xfrm>
        <a:graphic>
          <a:graphicData uri="http://schemas.openxmlformats.org/presentationml/2006/ole">
            <p:oleObj spid="_x0000_s1029" name="ภาพนิ่ง" r:id="rId6" imgW="4571980" imgH="3429140" progId="PowerPoint.Slide.8">
              <p:embed/>
            </p:oleObj>
          </a:graphicData>
        </a:graphic>
      </p:graphicFrame>
      <p:sp>
        <p:nvSpPr>
          <p:cNvPr id="459789" name="Text Box 13"/>
          <p:cNvSpPr txBox="1">
            <a:spLocks noChangeArrowheads="1"/>
          </p:cNvSpPr>
          <p:nvPr/>
        </p:nvSpPr>
        <p:spPr bwMode="auto">
          <a:xfrm>
            <a:off x="7524750" y="1666875"/>
            <a:ext cx="1474788" cy="915988"/>
          </a:xfrm>
          <a:prstGeom prst="rect">
            <a:avLst/>
          </a:prstGeom>
          <a:noFill/>
          <a:ln w="9525">
            <a:noFill/>
            <a:miter lim="800000"/>
            <a:headEnd/>
            <a:tailEnd/>
          </a:ln>
          <a:effectLst/>
        </p:spPr>
        <p:txBody>
          <a:bodyPr>
            <a:spAutoFit/>
          </a:bodyPr>
          <a:lstStyle/>
          <a:p>
            <a:pPr>
              <a:spcBef>
                <a:spcPct val="50000"/>
              </a:spcBef>
            </a:pPr>
            <a:r>
              <a:rPr lang="en-US" sz="1800" dirty="0" smtClean="0"/>
              <a:t>Fish </a:t>
            </a:r>
            <a:r>
              <a:rPr lang="en-US" sz="1800" dirty="0"/>
              <a:t>were captured and marked</a:t>
            </a:r>
            <a:endParaRPr lang="th-TH" sz="1800" dirty="0"/>
          </a:p>
        </p:txBody>
      </p:sp>
      <p:sp>
        <p:nvSpPr>
          <p:cNvPr id="459790" name="Text Box 14"/>
          <p:cNvSpPr txBox="1">
            <a:spLocks noChangeArrowheads="1"/>
          </p:cNvSpPr>
          <p:nvPr/>
        </p:nvSpPr>
        <p:spPr bwMode="auto">
          <a:xfrm>
            <a:off x="4859338" y="685800"/>
            <a:ext cx="2520950" cy="366713"/>
          </a:xfrm>
          <a:prstGeom prst="rect">
            <a:avLst/>
          </a:prstGeom>
          <a:noFill/>
          <a:ln w="9525">
            <a:noFill/>
            <a:miter lim="800000"/>
            <a:headEnd/>
            <a:tailEnd/>
          </a:ln>
          <a:effectLst/>
        </p:spPr>
        <p:txBody>
          <a:bodyPr>
            <a:spAutoFit/>
          </a:bodyPr>
          <a:lstStyle/>
          <a:p>
            <a:pPr>
              <a:spcBef>
                <a:spcPct val="50000"/>
              </a:spcBef>
            </a:pPr>
            <a:r>
              <a:rPr lang="en-US" sz="1800" dirty="0">
                <a:effectLst>
                  <a:outerShdw blurRad="38100" dist="38100" dir="2700000" algn="tl">
                    <a:srgbClr val="000000"/>
                  </a:outerShdw>
                </a:effectLst>
              </a:rPr>
              <a:t>The first capture</a:t>
            </a:r>
            <a:endParaRPr lang="th-TH" sz="1800" dirty="0">
              <a:effectLst>
                <a:outerShdw blurRad="38100" dist="38100" dir="2700000" algn="tl">
                  <a:srgbClr val="000000"/>
                </a:outerShdw>
              </a:effectLst>
            </a:endParaRPr>
          </a:p>
        </p:txBody>
      </p:sp>
      <p:sp>
        <p:nvSpPr>
          <p:cNvPr id="459791" name="Text Box 15"/>
          <p:cNvSpPr txBox="1">
            <a:spLocks noChangeArrowheads="1"/>
          </p:cNvSpPr>
          <p:nvPr/>
        </p:nvSpPr>
        <p:spPr bwMode="auto">
          <a:xfrm>
            <a:off x="7777163" y="4543425"/>
            <a:ext cx="1331912" cy="923330"/>
          </a:xfrm>
          <a:prstGeom prst="rect">
            <a:avLst/>
          </a:prstGeom>
          <a:noFill/>
          <a:ln w="9525">
            <a:noFill/>
            <a:miter lim="800000"/>
            <a:headEnd/>
            <a:tailEnd/>
          </a:ln>
          <a:effectLst/>
        </p:spPr>
        <p:txBody>
          <a:bodyPr>
            <a:spAutoFit/>
          </a:bodyPr>
          <a:lstStyle/>
          <a:p>
            <a:pPr>
              <a:spcBef>
                <a:spcPct val="50000"/>
              </a:spcBef>
            </a:pPr>
            <a:r>
              <a:rPr lang="en-US" sz="1800" dirty="0" smtClean="0"/>
              <a:t>Fish </a:t>
            </a:r>
            <a:r>
              <a:rPr lang="en-US" sz="1800" dirty="0"/>
              <a:t>were released back </a:t>
            </a:r>
            <a:endParaRPr lang="th-TH" sz="1800" dirty="0"/>
          </a:p>
        </p:txBody>
      </p:sp>
      <p:sp>
        <p:nvSpPr>
          <p:cNvPr id="459792" name="Text Box 16"/>
          <p:cNvSpPr txBox="1">
            <a:spLocks noChangeArrowheads="1"/>
          </p:cNvSpPr>
          <p:nvPr/>
        </p:nvSpPr>
        <p:spPr bwMode="auto">
          <a:xfrm>
            <a:off x="323528" y="3645024"/>
            <a:ext cx="2808287" cy="641350"/>
          </a:xfrm>
          <a:prstGeom prst="rect">
            <a:avLst/>
          </a:prstGeom>
          <a:noFill/>
          <a:ln w="9525">
            <a:noFill/>
            <a:miter lim="800000"/>
            <a:headEnd/>
            <a:tailEnd/>
          </a:ln>
          <a:effectLst/>
        </p:spPr>
        <p:txBody>
          <a:bodyPr>
            <a:spAutoFit/>
          </a:bodyPr>
          <a:lstStyle/>
          <a:p>
            <a:pPr>
              <a:spcBef>
                <a:spcPct val="50000"/>
              </a:spcBef>
            </a:pPr>
            <a:r>
              <a:rPr lang="en-US" sz="1800" dirty="0"/>
              <a:t>The second capture (Recapture)</a:t>
            </a:r>
            <a:endParaRPr lang="th-TH" sz="1800" dirty="0"/>
          </a:p>
        </p:txBody>
      </p:sp>
      <p:sp>
        <p:nvSpPr>
          <p:cNvPr id="459795" name="AutoShape 19"/>
          <p:cNvSpPr>
            <a:spLocks noChangeArrowheads="1"/>
          </p:cNvSpPr>
          <p:nvPr/>
        </p:nvSpPr>
        <p:spPr bwMode="auto">
          <a:xfrm>
            <a:off x="3492500" y="2060575"/>
            <a:ext cx="719138" cy="576263"/>
          </a:xfrm>
          <a:prstGeom prst="rightArrow">
            <a:avLst>
              <a:gd name="adj1" fmla="val 50000"/>
              <a:gd name="adj2" fmla="val 31198"/>
            </a:avLst>
          </a:prstGeom>
          <a:solidFill>
            <a:schemeClr val="accent1"/>
          </a:solidFill>
          <a:ln w="9525">
            <a:solidFill>
              <a:schemeClr val="tx1"/>
            </a:solidFill>
            <a:miter lim="800000"/>
            <a:headEnd/>
            <a:tailEnd/>
          </a:ln>
          <a:effectLst/>
        </p:spPr>
        <p:txBody>
          <a:bodyPr wrap="none" anchor="ctr"/>
          <a:lstStyle/>
          <a:p>
            <a:endParaRPr lang="en-IN"/>
          </a:p>
        </p:txBody>
      </p:sp>
      <p:sp>
        <p:nvSpPr>
          <p:cNvPr id="459796" name="AutoShape 20"/>
          <p:cNvSpPr>
            <a:spLocks noChangeArrowheads="1"/>
          </p:cNvSpPr>
          <p:nvPr/>
        </p:nvSpPr>
        <p:spPr bwMode="auto">
          <a:xfrm>
            <a:off x="5795963" y="3716263"/>
            <a:ext cx="504825" cy="504825"/>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IN"/>
          </a:p>
        </p:txBody>
      </p:sp>
      <p:sp>
        <p:nvSpPr>
          <p:cNvPr id="459797" name="AutoShape 21"/>
          <p:cNvSpPr>
            <a:spLocks noChangeArrowheads="1"/>
          </p:cNvSpPr>
          <p:nvPr/>
        </p:nvSpPr>
        <p:spPr bwMode="auto">
          <a:xfrm>
            <a:off x="3490913" y="4868863"/>
            <a:ext cx="720725" cy="576262"/>
          </a:xfrm>
          <a:prstGeom prst="leftArrow">
            <a:avLst>
              <a:gd name="adj1" fmla="val 50000"/>
              <a:gd name="adj2" fmla="val 31267"/>
            </a:avLst>
          </a:prstGeom>
          <a:solidFill>
            <a:schemeClr val="accent1"/>
          </a:solidFill>
          <a:ln w="9525">
            <a:solidFill>
              <a:schemeClr val="tx1"/>
            </a:solidFill>
            <a:miter lim="800000"/>
            <a:headEnd/>
            <a:tailEnd/>
          </a:ln>
          <a:effectLst/>
        </p:spPr>
        <p:txBody>
          <a:bodyPr wrap="none" anchor="ctr"/>
          <a:lstStyle/>
          <a:p>
            <a:endParaRPr lang="en-IN"/>
          </a:p>
        </p:txBody>
      </p:sp>
      <p:sp>
        <p:nvSpPr>
          <p:cNvPr id="18" name="Rectangle 2"/>
          <p:cNvSpPr txBox="1">
            <a:spLocks noRot="1" noChangeArrowheads="1"/>
          </p:cNvSpPr>
          <p:nvPr/>
        </p:nvSpPr>
        <p:spPr>
          <a:xfrm>
            <a:off x="457200" y="155448"/>
            <a:ext cx="8229600" cy="1252728"/>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FFC000"/>
                </a:solidFill>
                <a:effectLst/>
                <a:uLnTx/>
                <a:uFillTx/>
                <a:ea typeface="+mj-ea"/>
                <a:cs typeface="Arial" charset="0"/>
              </a:rPr>
              <a:t>Capture-Recapture Method (2)</a:t>
            </a:r>
            <a:endParaRPr kumimoji="0" lang="th-TH" sz="4500" b="1" i="0" u="none" strike="noStrike" kern="1200" cap="none" spc="0" normalizeH="0" baseline="0" noProof="0" dirty="0">
              <a:ln>
                <a:noFill/>
              </a:ln>
              <a:solidFill>
                <a:srgbClr val="FFC000"/>
              </a:solidFill>
              <a:effectLst/>
              <a:uLnTx/>
              <a:uFillTx/>
              <a:ea typeface="+mj-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9782"/>
                                        </p:tgtEl>
                                        <p:attrNameLst>
                                          <p:attrName>style.visibility</p:attrName>
                                        </p:attrNameLst>
                                      </p:cBhvr>
                                      <p:to>
                                        <p:strVal val="visible"/>
                                      </p:to>
                                    </p:set>
                                    <p:animEffect transition="in" filter="blinds(horizontal)">
                                      <p:cBhvr>
                                        <p:cTn id="7" dur="500"/>
                                        <p:tgtEl>
                                          <p:spTgt spid="4597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9786"/>
                                        </p:tgtEl>
                                        <p:attrNameLst>
                                          <p:attrName>style.visibility</p:attrName>
                                        </p:attrNameLst>
                                      </p:cBhvr>
                                      <p:to>
                                        <p:strVal val="visible"/>
                                      </p:to>
                                    </p:set>
                                    <p:animEffect transition="in" filter="blinds(horizontal)">
                                      <p:cBhvr>
                                        <p:cTn id="12" dur="500"/>
                                        <p:tgtEl>
                                          <p:spTgt spid="4597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9784"/>
                                        </p:tgtEl>
                                        <p:attrNameLst>
                                          <p:attrName>style.visibility</p:attrName>
                                        </p:attrNameLst>
                                      </p:cBhvr>
                                      <p:to>
                                        <p:strVal val="visible"/>
                                      </p:to>
                                    </p:set>
                                    <p:animEffect transition="in" filter="blinds(horizontal)">
                                      <p:cBhvr>
                                        <p:cTn id="17" dur="500"/>
                                        <p:tgtEl>
                                          <p:spTgt spid="459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Capture-Recapture method (3)</a:t>
            </a:r>
            <a:endParaRPr lang="en-IN" dirty="0"/>
          </a:p>
        </p:txBody>
      </p:sp>
      <p:sp>
        <p:nvSpPr>
          <p:cNvPr id="3" name="Content Placeholder 2"/>
          <p:cNvSpPr>
            <a:spLocks noGrp="1"/>
          </p:cNvSpPr>
          <p:nvPr>
            <p:ph idx="1"/>
          </p:nvPr>
        </p:nvSpPr>
        <p:spPr/>
        <p:txBody>
          <a:bodyPr>
            <a:normAutofit fontScale="85000" lnSpcReduction="20000"/>
          </a:bodyPr>
          <a:lstStyle/>
          <a:p>
            <a:r>
              <a:rPr lang="en-US" dirty="0" smtClean="0"/>
              <a:t>An estimate team visits all cruising sites for male sex workers, counts all the men there, distributes some token</a:t>
            </a:r>
          </a:p>
          <a:p>
            <a:r>
              <a:rPr lang="en-US" dirty="0" smtClean="0"/>
              <a:t>A week later, they revisit the sites, take another count of individuals, give a token to those who did not receive it earlier, and keep a count of those who had already received the token and those who did not receive it in the first round</a:t>
            </a:r>
          </a:p>
          <a:p>
            <a:r>
              <a:rPr lang="en-US" dirty="0" smtClean="0"/>
              <a:t>The formula for estimation</a:t>
            </a:r>
          </a:p>
          <a:p>
            <a:pPr lvl="1"/>
            <a:r>
              <a:rPr lang="en-US" dirty="0" smtClean="0"/>
              <a:t>N=(# in first capture x # in second capture) / # in both captures</a:t>
            </a:r>
          </a:p>
          <a:p>
            <a:r>
              <a:rPr lang="en-US" dirty="0" smtClean="0"/>
              <a:t>95% confidence intervals can be constructed around the estimate</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Capture-Recapture method (4)</a:t>
            </a:r>
            <a:endParaRPr lang="en-IN" dirty="0"/>
          </a:p>
        </p:txBody>
      </p:sp>
      <p:sp>
        <p:nvSpPr>
          <p:cNvPr id="3" name="Content Placeholder 2"/>
          <p:cNvSpPr>
            <a:spLocks noGrp="1"/>
          </p:cNvSpPr>
          <p:nvPr>
            <p:ph idx="1"/>
          </p:nvPr>
        </p:nvSpPr>
        <p:spPr/>
        <p:txBody>
          <a:bodyPr>
            <a:normAutofit fontScale="70000" lnSpcReduction="20000"/>
          </a:bodyPr>
          <a:lstStyle/>
          <a:p>
            <a:r>
              <a:rPr lang="en-US" dirty="0" smtClean="0"/>
              <a:t>Samples must be independent from one another; and not correlated</a:t>
            </a:r>
          </a:p>
          <a:p>
            <a:pPr lvl="1"/>
            <a:r>
              <a:rPr lang="en-US" dirty="0" smtClean="0"/>
              <a:t>Positive correlation leads to an underestimate of true population size, by increasing the number of double-captures</a:t>
            </a:r>
          </a:p>
          <a:p>
            <a:pPr lvl="1"/>
            <a:r>
              <a:rPr lang="en-US" dirty="0" smtClean="0"/>
              <a:t>Negative correlation leads to an underestimate of the population size, by decreasing the number of double-captures</a:t>
            </a:r>
          </a:p>
          <a:p>
            <a:pPr lvl="1"/>
            <a:endParaRPr lang="en-US" dirty="0" smtClean="0"/>
          </a:p>
          <a:p>
            <a:r>
              <a:rPr lang="en-US" dirty="0" smtClean="0"/>
              <a:t>Each member of the population should have an equal probability of being “captured”</a:t>
            </a:r>
          </a:p>
          <a:p>
            <a:endParaRPr lang="en-US" dirty="0" smtClean="0"/>
          </a:p>
          <a:p>
            <a:r>
              <a:rPr lang="en-US" dirty="0" smtClean="0"/>
              <a:t>Individuals identified in both captures must be correctly identified</a:t>
            </a:r>
          </a:p>
          <a:p>
            <a:pPr lvl="1"/>
            <a:r>
              <a:rPr lang="en-US" dirty="0" smtClean="0"/>
              <a:t>“integrity of mark”</a:t>
            </a:r>
          </a:p>
          <a:p>
            <a:endParaRPr lang="en-US" dirty="0" smtClean="0"/>
          </a:p>
          <a:p>
            <a:r>
              <a:rPr lang="en-US" dirty="0" smtClean="0"/>
              <a:t>There should be no major in-migration or out-migration from the population between the initial and second captures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Rectangle 4"/>
          <p:cNvSpPr>
            <a:spLocks noGrp="1" noRot="1" noChangeArrowheads="1"/>
          </p:cNvSpPr>
          <p:nvPr>
            <p:ph type="title"/>
          </p:nvPr>
        </p:nvSpPr>
        <p:spPr/>
        <p:txBody>
          <a:bodyPr>
            <a:noAutofit/>
          </a:bodyPr>
          <a:lstStyle/>
          <a:p>
            <a:r>
              <a:rPr lang="en-US" sz="4400" dirty="0">
                <a:solidFill>
                  <a:schemeClr val="accent1"/>
                </a:solidFill>
                <a:latin typeface="+mn-lt"/>
                <a:cs typeface="Arial" charset="0"/>
              </a:rPr>
              <a:t>Capture-Recapture Methods :</a:t>
            </a:r>
            <a:br>
              <a:rPr lang="en-US" sz="4400" dirty="0">
                <a:solidFill>
                  <a:schemeClr val="accent1"/>
                </a:solidFill>
                <a:latin typeface="+mn-lt"/>
                <a:cs typeface="Arial" charset="0"/>
              </a:rPr>
            </a:br>
            <a:r>
              <a:rPr lang="en-US" sz="4400" dirty="0">
                <a:solidFill>
                  <a:schemeClr val="accent1"/>
                </a:solidFill>
                <a:latin typeface="+mn-lt"/>
                <a:cs typeface="Arial" charset="0"/>
              </a:rPr>
              <a:t>An Example</a:t>
            </a:r>
            <a:endParaRPr lang="th-TH" sz="4400" dirty="0">
              <a:solidFill>
                <a:schemeClr val="accent1"/>
              </a:solidFill>
              <a:latin typeface="+mn-lt"/>
              <a:cs typeface="Arial" charset="0"/>
            </a:endParaRPr>
          </a:p>
        </p:txBody>
      </p:sp>
      <p:sp>
        <p:nvSpPr>
          <p:cNvPr id="424973" name="Oval 13"/>
          <p:cNvSpPr>
            <a:spLocks noChangeArrowheads="1"/>
          </p:cNvSpPr>
          <p:nvPr/>
        </p:nvSpPr>
        <p:spPr bwMode="auto">
          <a:xfrm>
            <a:off x="432668" y="1629047"/>
            <a:ext cx="5651500" cy="5040313"/>
          </a:xfrm>
          <a:prstGeom prst="ellipse">
            <a:avLst/>
          </a:prstGeom>
          <a:solidFill>
            <a:srgbClr val="3366FF">
              <a:alpha val="60001"/>
            </a:srgbClr>
          </a:solidFill>
          <a:ln w="9525">
            <a:solidFill>
              <a:schemeClr val="tx1"/>
            </a:solidFill>
            <a:round/>
            <a:headEnd/>
            <a:tailEnd/>
          </a:ln>
          <a:effectLst/>
        </p:spPr>
        <p:txBody>
          <a:bodyPr wrap="none" anchor="ctr"/>
          <a:lstStyle/>
          <a:p>
            <a:endParaRPr lang="en-US" b="1" dirty="0">
              <a:solidFill>
                <a:srgbClr val="FFFF00"/>
              </a:solidFill>
            </a:endParaRPr>
          </a:p>
        </p:txBody>
      </p:sp>
      <p:sp>
        <p:nvSpPr>
          <p:cNvPr id="424974" name="Oval 14"/>
          <p:cNvSpPr>
            <a:spLocks noChangeArrowheads="1"/>
          </p:cNvSpPr>
          <p:nvPr/>
        </p:nvSpPr>
        <p:spPr bwMode="auto">
          <a:xfrm>
            <a:off x="539552" y="2564904"/>
            <a:ext cx="2520950" cy="2376488"/>
          </a:xfrm>
          <a:prstGeom prst="ellipse">
            <a:avLst/>
          </a:prstGeom>
          <a:solidFill>
            <a:srgbClr val="0000FF">
              <a:alpha val="70000"/>
            </a:srgbClr>
          </a:solidFill>
          <a:ln w="9525">
            <a:solidFill>
              <a:schemeClr val="tx1"/>
            </a:solidFill>
            <a:round/>
            <a:headEnd/>
            <a:tailEnd/>
          </a:ln>
          <a:effectLst/>
        </p:spPr>
        <p:txBody>
          <a:bodyPr wrap="square"/>
          <a:lstStyle/>
          <a:p>
            <a:pPr algn="l"/>
            <a:r>
              <a:rPr lang="en-US" sz="2000" b="1" dirty="0" smtClean="0">
                <a:solidFill>
                  <a:srgbClr val="FFFF00"/>
                </a:solidFill>
                <a:effectLst>
                  <a:outerShdw blurRad="38100" dist="38100" dir="2700000" algn="tl">
                    <a:srgbClr val="000000"/>
                  </a:outerShdw>
                </a:effectLst>
              </a:rPr>
              <a:t>FSWs distributed lottery tickets in the first capture</a:t>
            </a:r>
            <a:endParaRPr lang="en-US" sz="2000" b="1" dirty="0">
              <a:solidFill>
                <a:srgbClr val="FFFF00"/>
              </a:solidFill>
              <a:effectLst>
                <a:outerShdw blurRad="38100" dist="38100" dir="2700000" algn="tl">
                  <a:srgbClr val="000000"/>
                </a:outerShdw>
              </a:effectLst>
            </a:endParaRPr>
          </a:p>
          <a:p>
            <a:pPr algn="l"/>
            <a:r>
              <a:rPr lang="en-US" sz="2000" b="1" dirty="0" smtClean="0">
                <a:solidFill>
                  <a:srgbClr val="FFFF00"/>
                </a:solidFill>
                <a:effectLst>
                  <a:outerShdw blurRad="38100" dist="38100" dir="2700000" algn="tl">
                    <a:srgbClr val="000000"/>
                  </a:outerShdw>
                </a:effectLst>
              </a:rPr>
              <a:t>(c1=972)</a:t>
            </a:r>
            <a:endParaRPr lang="th-TH" sz="2000" b="1" dirty="0">
              <a:solidFill>
                <a:srgbClr val="FFFF00"/>
              </a:solidFill>
              <a:effectLst>
                <a:outerShdw blurRad="38100" dist="38100" dir="2700000" algn="tl">
                  <a:srgbClr val="000000"/>
                </a:outerShdw>
              </a:effectLst>
            </a:endParaRPr>
          </a:p>
        </p:txBody>
      </p:sp>
      <p:sp>
        <p:nvSpPr>
          <p:cNvPr id="424975" name="Oval 15"/>
          <p:cNvSpPr>
            <a:spLocks noChangeArrowheads="1"/>
          </p:cNvSpPr>
          <p:nvPr/>
        </p:nvSpPr>
        <p:spPr bwMode="auto">
          <a:xfrm>
            <a:off x="2195513" y="2708275"/>
            <a:ext cx="2808287" cy="2665413"/>
          </a:xfrm>
          <a:prstGeom prst="ellipse">
            <a:avLst/>
          </a:prstGeom>
          <a:solidFill>
            <a:srgbClr val="FF00FF">
              <a:alpha val="39999"/>
            </a:srgbClr>
          </a:solidFill>
          <a:ln w="9525">
            <a:solidFill>
              <a:srgbClr val="FF00FF"/>
            </a:solidFill>
            <a:round/>
            <a:headEnd/>
            <a:tailEnd/>
          </a:ln>
          <a:effectLst/>
        </p:spPr>
        <p:txBody>
          <a:bodyPr wrap="square" anchor="b"/>
          <a:lstStyle/>
          <a:p>
            <a:pPr algn="r"/>
            <a:r>
              <a:rPr lang="en-US" sz="2000" b="1" dirty="0" smtClean="0"/>
              <a:t>FSWs </a:t>
            </a:r>
          </a:p>
          <a:p>
            <a:pPr algn="r"/>
            <a:r>
              <a:rPr lang="en-US" sz="2000" b="1" dirty="0" smtClean="0"/>
              <a:t>contacted </a:t>
            </a:r>
          </a:p>
          <a:p>
            <a:pPr algn="r"/>
            <a:r>
              <a:rPr lang="en-US" sz="2000" b="1" dirty="0" smtClean="0"/>
              <a:t>in the second capture (c2=845)</a:t>
            </a:r>
            <a:endParaRPr lang="th-TH" sz="2000" b="1" dirty="0"/>
          </a:p>
        </p:txBody>
      </p:sp>
      <p:sp>
        <p:nvSpPr>
          <p:cNvPr id="425046" name="Text Box 86"/>
          <p:cNvSpPr txBox="1">
            <a:spLocks noChangeArrowheads="1"/>
          </p:cNvSpPr>
          <p:nvPr/>
        </p:nvSpPr>
        <p:spPr bwMode="auto">
          <a:xfrm>
            <a:off x="2051720" y="2060848"/>
            <a:ext cx="3095625" cy="369332"/>
          </a:xfrm>
          <a:prstGeom prst="rect">
            <a:avLst/>
          </a:prstGeom>
          <a:noFill/>
          <a:ln w="9525">
            <a:noFill/>
            <a:miter lim="800000"/>
            <a:headEnd/>
            <a:tailEnd/>
          </a:ln>
          <a:effectLst/>
        </p:spPr>
        <p:txBody>
          <a:bodyPr>
            <a:spAutoFit/>
          </a:bodyPr>
          <a:lstStyle/>
          <a:p>
            <a:pPr>
              <a:spcBef>
                <a:spcPct val="50000"/>
              </a:spcBef>
            </a:pPr>
            <a:r>
              <a:rPr lang="en-US" sz="1800" dirty="0" smtClean="0"/>
              <a:t>FSWs in Mysore city</a:t>
            </a:r>
            <a:endParaRPr lang="th-TH" sz="1800" dirty="0"/>
          </a:p>
        </p:txBody>
      </p:sp>
      <p:sp>
        <p:nvSpPr>
          <p:cNvPr id="425047" name="Text Box 87"/>
          <p:cNvSpPr txBox="1">
            <a:spLocks noChangeArrowheads="1"/>
          </p:cNvSpPr>
          <p:nvPr/>
        </p:nvSpPr>
        <p:spPr bwMode="auto">
          <a:xfrm>
            <a:off x="5652120" y="1628800"/>
            <a:ext cx="3132138" cy="861774"/>
          </a:xfrm>
          <a:prstGeom prst="rect">
            <a:avLst/>
          </a:prstGeom>
          <a:noFill/>
          <a:ln w="9525">
            <a:noFill/>
            <a:miter lim="800000"/>
            <a:headEnd/>
            <a:tailEnd/>
          </a:ln>
          <a:effectLst/>
        </p:spPr>
        <p:txBody>
          <a:bodyPr>
            <a:spAutoFit/>
          </a:bodyPr>
          <a:lstStyle/>
          <a:p>
            <a:pPr>
              <a:spcBef>
                <a:spcPct val="50000"/>
              </a:spcBef>
            </a:pPr>
            <a:r>
              <a:rPr lang="en-US" sz="2000" b="1" dirty="0"/>
              <a:t>Estimate of N = </a:t>
            </a:r>
            <a:r>
              <a:rPr lang="en-US" sz="2000" b="1" dirty="0" smtClean="0"/>
              <a:t>C1*C2/M</a:t>
            </a:r>
            <a:endParaRPr lang="en-US" sz="2000" b="1" dirty="0"/>
          </a:p>
          <a:p>
            <a:pPr>
              <a:spcBef>
                <a:spcPct val="50000"/>
              </a:spcBef>
            </a:pPr>
            <a:r>
              <a:rPr lang="en-US" sz="2000" b="1" dirty="0" smtClean="0"/>
              <a:t>N </a:t>
            </a:r>
            <a:r>
              <a:rPr lang="en-US" sz="2000" b="1" dirty="0"/>
              <a:t>= </a:t>
            </a:r>
            <a:r>
              <a:rPr lang="en-US" sz="2000" b="1" dirty="0" smtClean="0"/>
              <a:t>(972*845)/371=2214</a:t>
            </a:r>
            <a:endParaRPr lang="th-TH" sz="2000" b="1" dirty="0"/>
          </a:p>
        </p:txBody>
      </p:sp>
      <p:sp>
        <p:nvSpPr>
          <p:cNvPr id="425055" name="Line 95"/>
          <p:cNvSpPr>
            <a:spLocks noChangeShapeType="1"/>
          </p:cNvSpPr>
          <p:nvPr/>
        </p:nvSpPr>
        <p:spPr bwMode="auto">
          <a:xfrm>
            <a:off x="7019925" y="5013325"/>
            <a:ext cx="0" cy="287338"/>
          </a:xfrm>
          <a:prstGeom prst="line">
            <a:avLst/>
          </a:prstGeom>
          <a:noFill/>
          <a:ln w="28575">
            <a:solidFill>
              <a:srgbClr val="FFFF66"/>
            </a:solidFill>
            <a:round/>
            <a:headEnd/>
            <a:tailEnd type="triangle" w="med" len="med"/>
          </a:ln>
          <a:effectLst/>
        </p:spPr>
        <p:txBody>
          <a:bodyPr wrap="none" anchor="ctr"/>
          <a:lstStyle/>
          <a:p>
            <a:endParaRPr lang="en-IN"/>
          </a:p>
        </p:txBody>
      </p:sp>
      <p:sp>
        <p:nvSpPr>
          <p:cNvPr id="425056" name="Line 96"/>
          <p:cNvSpPr>
            <a:spLocks noChangeShapeType="1"/>
          </p:cNvSpPr>
          <p:nvPr/>
        </p:nvSpPr>
        <p:spPr bwMode="auto">
          <a:xfrm>
            <a:off x="7019925" y="5661025"/>
            <a:ext cx="0" cy="287338"/>
          </a:xfrm>
          <a:prstGeom prst="line">
            <a:avLst/>
          </a:prstGeom>
          <a:noFill/>
          <a:ln w="28575">
            <a:solidFill>
              <a:srgbClr val="FFFF66"/>
            </a:solidFill>
            <a:round/>
            <a:headEnd/>
            <a:tailEnd type="triangle" w="med" len="med"/>
          </a:ln>
          <a:effectLst/>
        </p:spPr>
        <p:txBody>
          <a:bodyPr wrap="none" anchor="ctr"/>
          <a:lstStyle/>
          <a:p>
            <a:endParaRPr lang="en-IN"/>
          </a:p>
        </p:txBody>
      </p:sp>
      <p:sp>
        <p:nvSpPr>
          <p:cNvPr id="425058" name="Text Box 98"/>
          <p:cNvSpPr txBox="1">
            <a:spLocks noChangeArrowheads="1"/>
          </p:cNvSpPr>
          <p:nvPr/>
        </p:nvSpPr>
        <p:spPr bwMode="auto">
          <a:xfrm>
            <a:off x="2197100" y="3429000"/>
            <a:ext cx="1079500" cy="641350"/>
          </a:xfrm>
          <a:prstGeom prst="rect">
            <a:avLst/>
          </a:prstGeom>
          <a:noFill/>
          <a:ln w="9525">
            <a:noFill/>
            <a:miter lim="800000"/>
            <a:headEnd/>
            <a:tailEnd/>
          </a:ln>
          <a:effectLst/>
        </p:spPr>
        <p:txBody>
          <a:bodyPr>
            <a:spAutoFit/>
          </a:bodyPr>
          <a:lstStyle/>
          <a:p>
            <a:pPr algn="ctr">
              <a:spcBef>
                <a:spcPct val="50000"/>
              </a:spcBef>
            </a:pPr>
            <a:r>
              <a:rPr lang="en-US" b="1" dirty="0" smtClean="0">
                <a:solidFill>
                  <a:srgbClr val="00FFFF"/>
                </a:solidFill>
                <a:cs typeface="Arial" charset="0"/>
              </a:rPr>
              <a:t>3</a:t>
            </a:r>
            <a:r>
              <a:rPr lang="th-TH" sz="1800" b="1" dirty="0" smtClean="0">
                <a:solidFill>
                  <a:srgbClr val="00FFFF"/>
                </a:solidFill>
                <a:cs typeface="Arial" charset="0"/>
              </a:rPr>
              <a:t>71 </a:t>
            </a:r>
            <a:r>
              <a:rPr lang="en-US" sz="1800" b="1" dirty="0">
                <a:solidFill>
                  <a:srgbClr val="00FFFF"/>
                </a:solidFill>
                <a:cs typeface="Arial" charset="0"/>
              </a:rPr>
              <a:t>matches</a:t>
            </a:r>
            <a:endParaRPr lang="th-TH" sz="1800" b="1" dirty="0">
              <a:solidFill>
                <a:srgbClr val="00FFFF"/>
              </a:solidFill>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samples of capture-recapture – Schnabel model</a:t>
            </a:r>
            <a:endParaRPr lang="en-IN" dirty="0"/>
          </a:p>
        </p:txBody>
      </p:sp>
      <p:sp>
        <p:nvSpPr>
          <p:cNvPr id="24" name="Content Placeholder 23"/>
          <p:cNvSpPr>
            <a:spLocks noGrp="1"/>
          </p:cNvSpPr>
          <p:nvPr>
            <p:ph idx="1"/>
          </p:nvPr>
        </p:nvSpPr>
        <p:spPr/>
        <p:txBody>
          <a:bodyPr>
            <a:normAutofit lnSpcReduction="10000"/>
          </a:bodyPr>
          <a:lstStyle/>
          <a:p>
            <a:endParaRPr lang="en-US" dirty="0" smtClean="0"/>
          </a:p>
          <a:p>
            <a:endParaRPr lang="en-US" dirty="0" smtClean="0"/>
          </a:p>
          <a:p>
            <a:endParaRPr lang="en-US" dirty="0" smtClean="0"/>
          </a:p>
          <a:p>
            <a:r>
              <a:rPr lang="en-US" dirty="0" smtClean="0"/>
              <a:t>Where M</a:t>
            </a:r>
            <a:r>
              <a:rPr lang="en-US" baseline="-25000" dirty="0" smtClean="0"/>
              <a:t>t</a:t>
            </a:r>
            <a:r>
              <a:rPr lang="en-US" dirty="0" smtClean="0"/>
              <a:t>=number of unique individuals in the population just before the </a:t>
            </a:r>
            <a:r>
              <a:rPr lang="en-US" dirty="0" err="1" smtClean="0"/>
              <a:t>i</a:t>
            </a:r>
            <a:r>
              <a:rPr lang="en-US" baseline="30000" dirty="0" err="1" smtClean="0"/>
              <a:t>th</a:t>
            </a:r>
            <a:r>
              <a:rPr lang="en-US" dirty="0" smtClean="0"/>
              <a:t> sample is drawn</a:t>
            </a:r>
          </a:p>
          <a:p>
            <a:r>
              <a:rPr lang="en-US" dirty="0" smtClean="0"/>
              <a:t>C</a:t>
            </a:r>
            <a:r>
              <a:rPr lang="en-US" baseline="-25000" dirty="0" smtClean="0"/>
              <a:t>t</a:t>
            </a:r>
            <a:r>
              <a:rPr lang="en-US" dirty="0" smtClean="0"/>
              <a:t>=number of unique individuals caught in the </a:t>
            </a:r>
            <a:r>
              <a:rPr lang="en-US" dirty="0" err="1" smtClean="0"/>
              <a:t>i</a:t>
            </a:r>
            <a:r>
              <a:rPr lang="en-US" baseline="30000" dirty="0" err="1" smtClean="0"/>
              <a:t>th</a:t>
            </a:r>
            <a:r>
              <a:rPr lang="en-US" dirty="0" smtClean="0"/>
              <a:t> sample</a:t>
            </a:r>
          </a:p>
          <a:p>
            <a:r>
              <a:rPr lang="en-US" dirty="0" err="1" smtClean="0"/>
              <a:t>R</a:t>
            </a:r>
            <a:r>
              <a:rPr lang="en-US" baseline="-25000" dirty="0" err="1" smtClean="0"/>
              <a:t>t</a:t>
            </a:r>
            <a:r>
              <a:rPr lang="en-US" dirty="0" smtClean="0"/>
              <a:t>=number of recaptured individuals drawn in the </a:t>
            </a:r>
            <a:r>
              <a:rPr lang="en-US" dirty="0" err="1" smtClean="0"/>
              <a:t>i</a:t>
            </a:r>
            <a:r>
              <a:rPr lang="en-US" baseline="30000" dirty="0" err="1" smtClean="0"/>
              <a:t>th</a:t>
            </a:r>
            <a:r>
              <a:rPr lang="en-US" dirty="0" smtClean="0"/>
              <a:t> sample</a:t>
            </a:r>
            <a:endParaRPr lang="en-IN" dirty="0"/>
          </a:p>
        </p:txBody>
      </p:sp>
      <p:graphicFrame>
        <p:nvGraphicFramePr>
          <p:cNvPr id="32783" name="Object 15"/>
          <p:cNvGraphicFramePr>
            <a:graphicFrameLocks noChangeAspect="1"/>
          </p:cNvGraphicFramePr>
          <p:nvPr/>
        </p:nvGraphicFramePr>
        <p:xfrm>
          <a:off x="3131840" y="1700808"/>
          <a:ext cx="2562638" cy="1080120"/>
        </p:xfrm>
        <a:graphic>
          <a:graphicData uri="http://schemas.openxmlformats.org/presentationml/2006/ole">
            <p:oleObj spid="_x0000_s32783" name="Equation" r:id="rId3" imgW="1155700" imgH="482600" progId="Equation.3">
              <p:embed/>
            </p:oleObj>
          </a:graphicData>
        </a:graphic>
      </p:graphicFrame>
      <p:graphicFrame>
        <p:nvGraphicFramePr>
          <p:cNvPr id="32781" name="Object 13"/>
          <p:cNvGraphicFramePr>
            <a:graphicFrameLocks noChangeAspect="1"/>
          </p:cNvGraphicFramePr>
          <p:nvPr/>
        </p:nvGraphicFramePr>
        <p:xfrm>
          <a:off x="0" y="1171575"/>
          <a:ext cx="180975" cy="228600"/>
        </p:xfrm>
        <a:graphic>
          <a:graphicData uri="http://schemas.openxmlformats.org/presentationml/2006/ole">
            <p:oleObj spid="_x0000_s32781" name="Equation" r:id="rId4" imgW="177646" imgH="228402"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analysis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Nomination methods (1)</a:t>
            </a:r>
            <a:endParaRPr lang="en-IN" sz="5400" dirty="0"/>
          </a:p>
        </p:txBody>
      </p:sp>
      <p:sp>
        <p:nvSpPr>
          <p:cNvPr id="3" name="Content Placeholder 2"/>
          <p:cNvSpPr>
            <a:spLocks noGrp="1"/>
          </p:cNvSpPr>
          <p:nvPr>
            <p:ph idx="1"/>
          </p:nvPr>
        </p:nvSpPr>
        <p:spPr/>
        <p:txBody>
          <a:bodyPr>
            <a:normAutofit fontScale="92500" lnSpcReduction="20000"/>
          </a:bodyPr>
          <a:lstStyle/>
          <a:p>
            <a:r>
              <a:rPr lang="en-US" dirty="0" smtClean="0"/>
              <a:t>Start at the tip of the iceberg; the small but visible fraction of a larger hidden population</a:t>
            </a:r>
          </a:p>
          <a:p>
            <a:endParaRPr lang="en-US" dirty="0" smtClean="0"/>
          </a:p>
          <a:p>
            <a:r>
              <a:rPr lang="en-US" dirty="0" smtClean="0"/>
              <a:t>These individuals are contacted and asked to provide the contacts for other individuals who share their risk </a:t>
            </a:r>
            <a:r>
              <a:rPr lang="en-US" dirty="0" err="1" smtClean="0"/>
              <a:t>behaviour</a:t>
            </a:r>
            <a:endParaRPr lang="en-US" dirty="0" smtClean="0"/>
          </a:p>
          <a:p>
            <a:endParaRPr lang="en-US" dirty="0" smtClean="0"/>
          </a:p>
          <a:p>
            <a:r>
              <a:rPr lang="en-US" dirty="0" smtClean="0"/>
              <a:t>These individuals are again contacted and similar lists of contacts are generated</a:t>
            </a:r>
          </a:p>
          <a:p>
            <a:endParaRPr lang="en-US" dirty="0" smtClean="0"/>
          </a:p>
          <a:p>
            <a:r>
              <a:rPr lang="en-US" dirty="0" smtClean="0"/>
              <a:t>Variations  - chain referral method and snowballing</a:t>
            </a:r>
          </a:p>
          <a:p>
            <a:endParaRPr lang="en-US" dirty="0" smtClean="0"/>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Nomination methods (2)</a:t>
            </a:r>
            <a:endParaRPr lang="en-IN" sz="6000" dirty="0"/>
          </a:p>
        </p:txBody>
      </p:sp>
      <p:sp>
        <p:nvSpPr>
          <p:cNvPr id="3" name="Content Placeholder 2"/>
          <p:cNvSpPr>
            <a:spLocks noGrp="1"/>
          </p:cNvSpPr>
          <p:nvPr>
            <p:ph idx="1"/>
          </p:nvPr>
        </p:nvSpPr>
        <p:spPr/>
        <p:txBody>
          <a:bodyPr/>
          <a:lstStyle/>
          <a:p>
            <a:r>
              <a:rPr lang="en-US" dirty="0" smtClean="0"/>
              <a:t>Good identifying information is necessary to remove duplicates</a:t>
            </a:r>
          </a:p>
          <a:p>
            <a:endParaRPr lang="en-US" dirty="0" smtClean="0"/>
          </a:p>
          <a:p>
            <a:r>
              <a:rPr lang="en-US" dirty="0" smtClean="0"/>
              <a:t>Hard to understand how representative the “core” group of the overall risk population</a:t>
            </a:r>
          </a:p>
          <a:p>
            <a:endParaRPr lang="en-US" dirty="0" smtClean="0"/>
          </a:p>
          <a:p>
            <a:r>
              <a:rPr lang="en-US" dirty="0" smtClean="0"/>
              <a:t>Diverse initial sample and at least three waves of referral is recommended</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rrowheads="1"/>
          </p:cNvSpPr>
          <p:nvPr>
            <p:ph type="title"/>
          </p:nvPr>
        </p:nvSpPr>
        <p:spPr>
          <a:xfrm>
            <a:off x="206375" y="274638"/>
            <a:ext cx="8686800" cy="1143000"/>
          </a:xfrm>
        </p:spPr>
        <p:txBody>
          <a:bodyPr>
            <a:noAutofit/>
          </a:bodyPr>
          <a:lstStyle/>
          <a:p>
            <a:r>
              <a:rPr lang="en-US" sz="4400" dirty="0">
                <a:solidFill>
                  <a:schemeClr val="accent1"/>
                </a:solidFill>
                <a:latin typeface="Arial" charset="0"/>
                <a:cs typeface="Arial" charset="0"/>
              </a:rPr>
              <a:t>Respondent Driven </a:t>
            </a:r>
            <a:r>
              <a:rPr lang="en-US" sz="4400" dirty="0" smtClean="0">
                <a:solidFill>
                  <a:schemeClr val="accent1"/>
                </a:solidFill>
                <a:latin typeface="Arial" charset="0"/>
                <a:cs typeface="Arial" charset="0"/>
              </a:rPr>
              <a:t>Sampling</a:t>
            </a:r>
            <a:r>
              <a:rPr lang="en-US" sz="4400" dirty="0">
                <a:solidFill>
                  <a:schemeClr val="accent1"/>
                </a:solidFill>
                <a:latin typeface="Arial" charset="0"/>
                <a:cs typeface="Arial" charset="0"/>
              </a:rPr>
              <a:t> </a:t>
            </a:r>
            <a:r>
              <a:rPr lang="en-US" sz="4400" dirty="0" smtClean="0">
                <a:solidFill>
                  <a:schemeClr val="accent1"/>
                </a:solidFill>
                <a:latin typeface="Arial" charset="0"/>
                <a:cs typeface="Arial" charset="0"/>
              </a:rPr>
              <a:t>(RDS)</a:t>
            </a:r>
            <a:endParaRPr lang="th-TH" sz="4400" dirty="0">
              <a:solidFill>
                <a:schemeClr val="accent1"/>
              </a:solidFill>
              <a:latin typeface="Arial" charset="0"/>
              <a:cs typeface="Arial" charset="0"/>
            </a:endParaRPr>
          </a:p>
        </p:txBody>
      </p:sp>
      <p:sp>
        <p:nvSpPr>
          <p:cNvPr id="450563" name="Rectangle 3"/>
          <p:cNvSpPr>
            <a:spLocks noGrp="1" noChangeArrowheads="1"/>
          </p:cNvSpPr>
          <p:nvPr>
            <p:ph type="body" idx="1"/>
          </p:nvPr>
        </p:nvSpPr>
        <p:spPr>
          <a:xfrm>
            <a:off x="250825" y="1711325"/>
            <a:ext cx="8686800" cy="4525963"/>
          </a:xfrm>
        </p:spPr>
        <p:txBody>
          <a:bodyPr>
            <a:noAutofit/>
          </a:bodyPr>
          <a:lstStyle/>
          <a:p>
            <a:r>
              <a:rPr lang="en-US" dirty="0">
                <a:cs typeface="Arial" charset="0"/>
              </a:rPr>
              <a:t>RDS is an enhancement of chain referral sampling methods (CRS)</a:t>
            </a:r>
          </a:p>
          <a:p>
            <a:r>
              <a:rPr lang="en-US" dirty="0">
                <a:cs typeface="Arial" charset="0"/>
              </a:rPr>
              <a:t>It’s designed to sample “hard to reach” populations</a:t>
            </a:r>
          </a:p>
          <a:p>
            <a:r>
              <a:rPr lang="en-US" dirty="0">
                <a:cs typeface="Arial" charset="0"/>
              </a:rPr>
              <a:t>It reduces biases associated with chain-referral methods using dual system of structured incentives : peers recruit their peers</a:t>
            </a:r>
          </a:p>
          <a:p>
            <a:r>
              <a:rPr lang="en-US" dirty="0" smtClean="0">
                <a:cs typeface="Arial" charset="0"/>
              </a:rPr>
              <a:t>It </a:t>
            </a:r>
            <a:r>
              <a:rPr lang="en-US" dirty="0">
                <a:cs typeface="Arial" charset="0"/>
              </a:rPr>
              <a:t>can recruit a large sample with fewer resources</a:t>
            </a:r>
            <a:endParaRPr lang="th-TH" dirty="0">
              <a:cs typeface="Arial" charset="0"/>
            </a:endParaRPr>
          </a:p>
          <a:p>
            <a:pPr>
              <a:buFont typeface="Wingdings" pitchFamily="2" charset="2"/>
              <a:buNone/>
            </a:pPr>
            <a:endParaRPr lang="th-TH" dirty="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RDS to estimate IDUs in Bangkok, 2003-04</a:t>
            </a:r>
            <a:endParaRPr lang="en-IN" dirty="0"/>
          </a:p>
        </p:txBody>
      </p:sp>
      <p:sp>
        <p:nvSpPr>
          <p:cNvPr id="4" name="Subtitle 3"/>
          <p:cNvSpPr>
            <a:spLocks noGrp="1"/>
          </p:cNvSpPr>
          <p:nvPr>
            <p:ph type="subTitle" idx="1"/>
          </p:nvPr>
        </p:nvSpPr>
        <p:spPr/>
        <p:txBody>
          <a:bodyPr/>
          <a:lstStyle/>
          <a:p>
            <a:r>
              <a:rPr lang="en-US" dirty="0" smtClean="0"/>
              <a:t>Bangkok Metropolitan Administration &amp; Thailand-US CDC Collaboration</a:t>
            </a:r>
            <a:endParaRPr lang="en-IN" dirty="0"/>
          </a:p>
        </p:txBody>
      </p:sp>
      <p:sp>
        <p:nvSpPr>
          <p:cNvPr id="5" name="TextBox 4"/>
          <p:cNvSpPr txBox="1"/>
          <p:nvPr/>
        </p:nvSpPr>
        <p:spPr>
          <a:xfrm>
            <a:off x="1331640" y="5589240"/>
            <a:ext cx="6336704" cy="369332"/>
          </a:xfrm>
          <a:prstGeom prst="rect">
            <a:avLst/>
          </a:prstGeom>
          <a:noFill/>
        </p:spPr>
        <p:txBody>
          <a:bodyPr wrap="square" rtlCol="0">
            <a:spAutoFit/>
          </a:bodyPr>
          <a:lstStyle/>
          <a:p>
            <a:r>
              <a:rPr lang="en-US" dirty="0" smtClean="0">
                <a:solidFill>
                  <a:schemeClr val="tx1">
                    <a:lumMod val="95000"/>
                  </a:schemeClr>
                </a:solidFill>
              </a:rPr>
              <a:t>Adapted from presentation by </a:t>
            </a:r>
            <a:r>
              <a:rPr lang="en-US" dirty="0" err="1" smtClean="0">
                <a:solidFill>
                  <a:schemeClr val="tx1">
                    <a:lumMod val="95000"/>
                  </a:schemeClr>
                </a:solidFill>
              </a:rPr>
              <a:t>Orratai</a:t>
            </a:r>
            <a:r>
              <a:rPr lang="en-US" dirty="0" smtClean="0">
                <a:solidFill>
                  <a:schemeClr val="tx1">
                    <a:lumMod val="95000"/>
                  </a:schemeClr>
                </a:solidFill>
              </a:rPr>
              <a:t> </a:t>
            </a:r>
            <a:r>
              <a:rPr lang="en-US" dirty="0" err="1" smtClean="0">
                <a:solidFill>
                  <a:schemeClr val="tx1">
                    <a:lumMod val="95000"/>
                  </a:schemeClr>
                </a:solidFill>
                <a:latin typeface="Arial" pitchFamily="34" charset="0"/>
                <a:cs typeface="Arial" pitchFamily="34" charset="0"/>
              </a:rPr>
              <a:t>Rhucharoenpornpanich</a:t>
            </a:r>
            <a:endParaRPr lang="en-IN" dirty="0">
              <a:solidFill>
                <a:schemeClr val="tx1">
                  <a:lumMod val="9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251520" y="188640"/>
            <a:ext cx="8534400" cy="1143000"/>
          </a:xfrm>
        </p:spPr>
        <p:txBody>
          <a:bodyPr>
            <a:noAutofit/>
          </a:bodyPr>
          <a:lstStyle/>
          <a:p>
            <a:r>
              <a:rPr lang="en-US" sz="4800" dirty="0"/>
              <a:t>Onward transmission of </a:t>
            </a:r>
            <a:r>
              <a:rPr lang="en-US" sz="4800" dirty="0" smtClean="0"/>
              <a:t>HIV, HRGs and MARPs</a:t>
            </a:r>
            <a:endParaRPr lang="en-US" sz="4800" dirty="0"/>
          </a:p>
        </p:txBody>
      </p:sp>
      <p:sp>
        <p:nvSpPr>
          <p:cNvPr id="404483" name="Rectangle 3"/>
          <p:cNvSpPr>
            <a:spLocks noGrp="1" noChangeArrowheads="1"/>
          </p:cNvSpPr>
          <p:nvPr>
            <p:ph type="body" sz="half" idx="1"/>
          </p:nvPr>
        </p:nvSpPr>
        <p:spPr>
          <a:xfrm>
            <a:off x="323528" y="1676400"/>
            <a:ext cx="4172272" cy="4495800"/>
          </a:xfrm>
        </p:spPr>
        <p:txBody>
          <a:bodyPr>
            <a:noAutofit/>
          </a:bodyPr>
          <a:lstStyle/>
          <a:p>
            <a:r>
              <a:rPr lang="en-US" sz="2800" dirty="0"/>
              <a:t>Core groups</a:t>
            </a:r>
          </a:p>
          <a:p>
            <a:pPr lvl="1"/>
            <a:r>
              <a:rPr lang="en-US" sz="2400" dirty="0"/>
              <a:t>Female sex </a:t>
            </a:r>
            <a:r>
              <a:rPr lang="en-US" sz="2400" dirty="0" smtClean="0"/>
              <a:t>workers (FSWs)</a:t>
            </a:r>
            <a:endParaRPr lang="en-US" sz="2400" dirty="0"/>
          </a:p>
          <a:p>
            <a:pPr lvl="1"/>
            <a:r>
              <a:rPr lang="en-US" sz="2400" dirty="0"/>
              <a:t>Men who have sex with </a:t>
            </a:r>
            <a:r>
              <a:rPr lang="en-US" sz="2400" dirty="0" smtClean="0"/>
              <a:t>men (MSM)</a:t>
            </a:r>
            <a:endParaRPr lang="en-US" sz="2400" dirty="0"/>
          </a:p>
          <a:p>
            <a:pPr lvl="1"/>
            <a:r>
              <a:rPr lang="en-US" sz="2400" dirty="0"/>
              <a:t>Injecting drug users (IDUs)</a:t>
            </a:r>
          </a:p>
          <a:p>
            <a:endParaRPr lang="en-US" sz="2800" dirty="0" smtClean="0"/>
          </a:p>
          <a:p>
            <a:r>
              <a:rPr lang="en-US" sz="2800" dirty="0" smtClean="0"/>
              <a:t>Bridge </a:t>
            </a:r>
            <a:r>
              <a:rPr lang="en-US" sz="2800" dirty="0"/>
              <a:t>populations</a:t>
            </a:r>
          </a:p>
          <a:p>
            <a:pPr lvl="1"/>
            <a:r>
              <a:rPr lang="en-US" sz="2400" dirty="0"/>
              <a:t>Clients of </a:t>
            </a:r>
            <a:r>
              <a:rPr lang="en-US" sz="2400" dirty="0" smtClean="0"/>
              <a:t>FSWs</a:t>
            </a:r>
            <a:endParaRPr lang="en-US" sz="2400" dirty="0"/>
          </a:p>
        </p:txBody>
      </p:sp>
      <p:grpSp>
        <p:nvGrpSpPr>
          <p:cNvPr id="2" name="Group 4"/>
          <p:cNvGrpSpPr>
            <a:grpSpLocks/>
          </p:cNvGrpSpPr>
          <p:nvPr/>
        </p:nvGrpSpPr>
        <p:grpSpPr bwMode="auto">
          <a:xfrm>
            <a:off x="3419872" y="2286000"/>
            <a:ext cx="5724128" cy="3429000"/>
            <a:chOff x="802" y="2112"/>
            <a:chExt cx="3806" cy="2016"/>
          </a:xfrm>
        </p:grpSpPr>
        <p:sp>
          <p:nvSpPr>
            <p:cNvPr id="404485" name="Oval 5"/>
            <p:cNvSpPr>
              <a:spLocks noChangeArrowheads="1"/>
            </p:cNvSpPr>
            <p:nvPr/>
          </p:nvSpPr>
          <p:spPr bwMode="auto">
            <a:xfrm>
              <a:off x="1152" y="2400"/>
              <a:ext cx="1296" cy="1344"/>
            </a:xfrm>
            <a:prstGeom prst="ellipse">
              <a:avLst/>
            </a:prstGeom>
            <a:solidFill>
              <a:srgbClr val="FFFF66"/>
            </a:solidFill>
            <a:ln w="9525">
              <a:solidFill>
                <a:srgbClr val="000000"/>
              </a:solidFill>
              <a:round/>
              <a:headEnd/>
              <a:tailEnd/>
            </a:ln>
            <a:effectLst/>
          </p:spPr>
          <p:txBody>
            <a:bodyPr wrap="none" anchor="ctr"/>
            <a:lstStyle/>
            <a:p>
              <a:pPr algn="ctr" eaLnBrk="0" hangingPunct="0"/>
              <a:endParaRPr lang="en-CA">
                <a:cs typeface="Times New Roman" pitchFamily="18" charset="0"/>
              </a:endParaRPr>
            </a:p>
          </p:txBody>
        </p:sp>
        <p:sp>
          <p:nvSpPr>
            <p:cNvPr id="404486" name="Oval 6"/>
            <p:cNvSpPr>
              <a:spLocks noChangeArrowheads="1"/>
            </p:cNvSpPr>
            <p:nvPr/>
          </p:nvSpPr>
          <p:spPr bwMode="auto">
            <a:xfrm>
              <a:off x="1440" y="2736"/>
              <a:ext cx="720" cy="720"/>
            </a:xfrm>
            <a:prstGeom prst="ellipse">
              <a:avLst/>
            </a:prstGeom>
            <a:gradFill rotWithShape="0">
              <a:gsLst>
                <a:gs pos="0">
                  <a:srgbClr val="A60000"/>
                </a:gs>
                <a:gs pos="100000">
                  <a:srgbClr val="A60000">
                    <a:gamma/>
                    <a:shade val="46275"/>
                    <a:invGamma/>
                  </a:srgbClr>
                </a:gs>
              </a:gsLst>
              <a:path path="shape">
                <a:fillToRect l="50000" t="50000" r="50000" b="50000"/>
              </a:path>
            </a:gradFill>
            <a:ln w="9525">
              <a:solidFill>
                <a:srgbClr val="000000"/>
              </a:solidFill>
              <a:round/>
              <a:headEnd/>
              <a:tailEnd/>
            </a:ln>
            <a:effectLst/>
          </p:spPr>
          <p:txBody>
            <a:bodyPr wrap="none" anchor="ctr"/>
            <a:lstStyle/>
            <a:p>
              <a:pPr algn="ctr" eaLnBrk="0" hangingPunct="0"/>
              <a:r>
                <a:rPr lang="en-US" b="1" dirty="0">
                  <a:solidFill>
                    <a:schemeClr val="bg1"/>
                  </a:solidFill>
                  <a:cs typeface="Times New Roman" pitchFamily="18" charset="0"/>
                </a:rPr>
                <a:t>Core</a:t>
              </a:r>
            </a:p>
          </p:txBody>
        </p:sp>
        <p:sp>
          <p:nvSpPr>
            <p:cNvPr id="404487" name="Text Box 7"/>
            <p:cNvSpPr txBox="1">
              <a:spLocks noChangeArrowheads="1"/>
            </p:cNvSpPr>
            <p:nvPr/>
          </p:nvSpPr>
          <p:spPr bwMode="auto">
            <a:xfrm>
              <a:off x="802" y="2400"/>
              <a:ext cx="139" cy="269"/>
            </a:xfrm>
            <a:prstGeom prst="rect">
              <a:avLst/>
            </a:prstGeom>
            <a:noFill/>
            <a:ln w="9525">
              <a:noFill/>
              <a:miter lim="800000"/>
              <a:headEnd/>
              <a:tailEnd/>
            </a:ln>
            <a:effectLst/>
          </p:spPr>
          <p:txBody>
            <a:bodyPr wrap="none">
              <a:spAutoFit/>
            </a:bodyPr>
            <a:lstStyle/>
            <a:p>
              <a:pPr eaLnBrk="0" hangingPunct="0"/>
              <a:endParaRPr lang="en-US">
                <a:solidFill>
                  <a:schemeClr val="hlink"/>
                </a:solidFill>
                <a:cs typeface="Times New Roman" pitchFamily="18" charset="0"/>
              </a:endParaRPr>
            </a:p>
          </p:txBody>
        </p:sp>
        <p:sp>
          <p:nvSpPr>
            <p:cNvPr id="404488" name="Oval 8"/>
            <p:cNvSpPr>
              <a:spLocks noChangeArrowheads="1"/>
            </p:cNvSpPr>
            <p:nvPr/>
          </p:nvSpPr>
          <p:spPr bwMode="auto">
            <a:xfrm>
              <a:off x="2640" y="2256"/>
              <a:ext cx="768" cy="816"/>
            </a:xfrm>
            <a:prstGeom prst="ellipse">
              <a:avLst/>
            </a:prstGeom>
            <a:solidFill>
              <a:srgbClr val="FFFF66"/>
            </a:solidFill>
            <a:ln w="9525">
              <a:solidFill>
                <a:srgbClr val="000000"/>
              </a:solidFill>
              <a:round/>
              <a:headEnd/>
              <a:tailEnd/>
            </a:ln>
            <a:effectLst/>
          </p:spPr>
          <p:txBody>
            <a:bodyPr wrap="none" anchor="ctr"/>
            <a:lstStyle/>
            <a:p>
              <a:pPr algn="ctr" eaLnBrk="0" hangingPunct="0"/>
              <a:endParaRPr lang="en-CA">
                <a:cs typeface="Times New Roman" pitchFamily="18" charset="0"/>
              </a:endParaRPr>
            </a:p>
          </p:txBody>
        </p:sp>
        <p:sp>
          <p:nvSpPr>
            <p:cNvPr id="404489" name="Oval 9"/>
            <p:cNvSpPr>
              <a:spLocks noChangeArrowheads="1"/>
            </p:cNvSpPr>
            <p:nvPr/>
          </p:nvSpPr>
          <p:spPr bwMode="auto">
            <a:xfrm>
              <a:off x="2832" y="2496"/>
              <a:ext cx="384" cy="384"/>
            </a:xfrm>
            <a:prstGeom prst="ellipse">
              <a:avLst/>
            </a:prstGeom>
            <a:gradFill rotWithShape="0">
              <a:gsLst>
                <a:gs pos="0">
                  <a:srgbClr val="A60000"/>
                </a:gs>
                <a:gs pos="100000">
                  <a:srgbClr val="A60000">
                    <a:gamma/>
                    <a:shade val="46275"/>
                    <a:invGamma/>
                  </a:srgbClr>
                </a:gs>
              </a:gsLst>
              <a:path path="shape">
                <a:fillToRect l="50000" t="50000" r="50000" b="50000"/>
              </a:path>
            </a:gradFill>
            <a:ln w="9525">
              <a:solidFill>
                <a:srgbClr val="000000"/>
              </a:solidFill>
              <a:round/>
              <a:headEnd/>
              <a:tailEnd/>
            </a:ln>
            <a:effectLst/>
          </p:spPr>
          <p:txBody>
            <a:bodyPr wrap="none" anchor="ctr"/>
            <a:lstStyle/>
            <a:p>
              <a:pPr algn="ctr" eaLnBrk="0" hangingPunct="0"/>
              <a:endParaRPr lang="en-CA">
                <a:cs typeface="Times New Roman" pitchFamily="18" charset="0"/>
              </a:endParaRPr>
            </a:p>
          </p:txBody>
        </p:sp>
        <p:sp>
          <p:nvSpPr>
            <p:cNvPr id="404490" name="Oval 10"/>
            <p:cNvSpPr>
              <a:spLocks noChangeArrowheads="1"/>
            </p:cNvSpPr>
            <p:nvPr/>
          </p:nvSpPr>
          <p:spPr bwMode="auto">
            <a:xfrm>
              <a:off x="2496" y="3168"/>
              <a:ext cx="912" cy="960"/>
            </a:xfrm>
            <a:prstGeom prst="ellipse">
              <a:avLst/>
            </a:prstGeom>
            <a:solidFill>
              <a:srgbClr val="FFFF66"/>
            </a:solidFill>
            <a:ln w="9525">
              <a:solidFill>
                <a:srgbClr val="000000"/>
              </a:solidFill>
              <a:round/>
              <a:headEnd/>
              <a:tailEnd/>
            </a:ln>
            <a:effectLst/>
          </p:spPr>
          <p:txBody>
            <a:bodyPr wrap="none" anchor="ctr"/>
            <a:lstStyle/>
            <a:p>
              <a:pPr algn="ctr" eaLnBrk="0" hangingPunct="0"/>
              <a:endParaRPr lang="en-CA">
                <a:cs typeface="Times New Roman" pitchFamily="18" charset="0"/>
              </a:endParaRPr>
            </a:p>
          </p:txBody>
        </p:sp>
        <p:sp>
          <p:nvSpPr>
            <p:cNvPr id="404491" name="Oval 11"/>
            <p:cNvSpPr>
              <a:spLocks noChangeArrowheads="1"/>
            </p:cNvSpPr>
            <p:nvPr/>
          </p:nvSpPr>
          <p:spPr bwMode="auto">
            <a:xfrm>
              <a:off x="2736" y="3456"/>
              <a:ext cx="384" cy="384"/>
            </a:xfrm>
            <a:prstGeom prst="ellipse">
              <a:avLst/>
            </a:prstGeom>
            <a:gradFill rotWithShape="0">
              <a:gsLst>
                <a:gs pos="0">
                  <a:srgbClr val="A60000"/>
                </a:gs>
                <a:gs pos="100000">
                  <a:srgbClr val="A60000">
                    <a:gamma/>
                    <a:shade val="46275"/>
                    <a:invGamma/>
                  </a:srgbClr>
                </a:gs>
              </a:gsLst>
              <a:path path="shape">
                <a:fillToRect l="50000" t="50000" r="50000" b="50000"/>
              </a:path>
            </a:gradFill>
            <a:ln w="9525">
              <a:solidFill>
                <a:srgbClr val="000000"/>
              </a:solidFill>
              <a:round/>
              <a:headEnd/>
              <a:tailEnd/>
            </a:ln>
            <a:effectLst/>
          </p:spPr>
          <p:txBody>
            <a:bodyPr wrap="none" anchor="ctr"/>
            <a:lstStyle/>
            <a:p>
              <a:pPr algn="ctr" eaLnBrk="0" hangingPunct="0"/>
              <a:endParaRPr lang="en-CA">
                <a:cs typeface="Times New Roman" pitchFamily="18" charset="0"/>
              </a:endParaRPr>
            </a:p>
          </p:txBody>
        </p:sp>
        <p:sp>
          <p:nvSpPr>
            <p:cNvPr id="404492" name="Freeform 12"/>
            <p:cNvSpPr>
              <a:spLocks/>
            </p:cNvSpPr>
            <p:nvPr/>
          </p:nvSpPr>
          <p:spPr bwMode="auto">
            <a:xfrm>
              <a:off x="1776" y="2584"/>
              <a:ext cx="336" cy="344"/>
            </a:xfrm>
            <a:custGeom>
              <a:avLst/>
              <a:gdLst/>
              <a:ahLst/>
              <a:cxnLst>
                <a:cxn ang="0">
                  <a:pos x="0" y="344"/>
                </a:cxn>
                <a:cxn ang="0">
                  <a:pos x="48" y="56"/>
                </a:cxn>
                <a:cxn ang="0">
                  <a:pos x="240" y="8"/>
                </a:cxn>
                <a:cxn ang="0">
                  <a:pos x="336" y="56"/>
                </a:cxn>
              </a:cxnLst>
              <a:rect l="0" t="0" r="r" b="b"/>
              <a:pathLst>
                <a:path w="336" h="344">
                  <a:moveTo>
                    <a:pt x="0" y="344"/>
                  </a:moveTo>
                  <a:cubicBezTo>
                    <a:pt x="4" y="228"/>
                    <a:pt x="8" y="112"/>
                    <a:pt x="48" y="56"/>
                  </a:cubicBezTo>
                  <a:cubicBezTo>
                    <a:pt x="88" y="0"/>
                    <a:pt x="192" y="8"/>
                    <a:pt x="240" y="8"/>
                  </a:cubicBezTo>
                  <a:cubicBezTo>
                    <a:pt x="288" y="8"/>
                    <a:pt x="312" y="32"/>
                    <a:pt x="336" y="56"/>
                  </a:cubicBezTo>
                </a:path>
              </a:pathLst>
            </a:custGeom>
            <a:noFill/>
            <a:ln w="19050" cmpd="sng">
              <a:solidFill>
                <a:srgbClr val="3366FF"/>
              </a:solidFill>
              <a:round/>
              <a:headEnd/>
              <a:tailEnd type="stealth" w="med" len="med"/>
            </a:ln>
            <a:effectLst/>
          </p:spPr>
          <p:txBody>
            <a:bodyPr/>
            <a:lstStyle/>
            <a:p>
              <a:endParaRPr lang="en-IN"/>
            </a:p>
          </p:txBody>
        </p:sp>
        <p:sp>
          <p:nvSpPr>
            <p:cNvPr id="404493" name="Freeform 13"/>
            <p:cNvSpPr>
              <a:spLocks/>
            </p:cNvSpPr>
            <p:nvPr/>
          </p:nvSpPr>
          <p:spPr bwMode="auto">
            <a:xfrm>
              <a:off x="2064" y="2592"/>
              <a:ext cx="864" cy="432"/>
            </a:xfrm>
            <a:custGeom>
              <a:avLst/>
              <a:gdLst/>
              <a:ahLst/>
              <a:cxnLst>
                <a:cxn ang="0">
                  <a:pos x="0" y="344"/>
                </a:cxn>
                <a:cxn ang="0">
                  <a:pos x="48" y="56"/>
                </a:cxn>
                <a:cxn ang="0">
                  <a:pos x="240" y="8"/>
                </a:cxn>
                <a:cxn ang="0">
                  <a:pos x="336" y="56"/>
                </a:cxn>
              </a:cxnLst>
              <a:rect l="0" t="0" r="r" b="b"/>
              <a:pathLst>
                <a:path w="336" h="344">
                  <a:moveTo>
                    <a:pt x="0" y="344"/>
                  </a:moveTo>
                  <a:cubicBezTo>
                    <a:pt x="4" y="228"/>
                    <a:pt x="8" y="112"/>
                    <a:pt x="48" y="56"/>
                  </a:cubicBezTo>
                  <a:cubicBezTo>
                    <a:pt x="88" y="0"/>
                    <a:pt x="192" y="8"/>
                    <a:pt x="240" y="8"/>
                  </a:cubicBezTo>
                  <a:cubicBezTo>
                    <a:pt x="288" y="8"/>
                    <a:pt x="312" y="32"/>
                    <a:pt x="336" y="56"/>
                  </a:cubicBezTo>
                </a:path>
              </a:pathLst>
            </a:custGeom>
            <a:noFill/>
            <a:ln w="19050" cmpd="sng">
              <a:solidFill>
                <a:srgbClr val="3366FF"/>
              </a:solidFill>
              <a:round/>
              <a:headEnd/>
              <a:tailEnd type="stealth" w="med" len="med"/>
            </a:ln>
            <a:effectLst/>
          </p:spPr>
          <p:txBody>
            <a:bodyPr/>
            <a:lstStyle/>
            <a:p>
              <a:endParaRPr lang="en-IN"/>
            </a:p>
          </p:txBody>
        </p:sp>
        <p:sp>
          <p:nvSpPr>
            <p:cNvPr id="404494" name="Freeform 14"/>
            <p:cNvSpPr>
              <a:spLocks/>
            </p:cNvSpPr>
            <p:nvPr/>
          </p:nvSpPr>
          <p:spPr bwMode="auto">
            <a:xfrm flipV="1">
              <a:off x="2064" y="3216"/>
              <a:ext cx="816" cy="528"/>
            </a:xfrm>
            <a:custGeom>
              <a:avLst/>
              <a:gdLst/>
              <a:ahLst/>
              <a:cxnLst>
                <a:cxn ang="0">
                  <a:pos x="0" y="344"/>
                </a:cxn>
                <a:cxn ang="0">
                  <a:pos x="48" y="56"/>
                </a:cxn>
                <a:cxn ang="0">
                  <a:pos x="240" y="8"/>
                </a:cxn>
                <a:cxn ang="0">
                  <a:pos x="336" y="56"/>
                </a:cxn>
              </a:cxnLst>
              <a:rect l="0" t="0" r="r" b="b"/>
              <a:pathLst>
                <a:path w="336" h="344">
                  <a:moveTo>
                    <a:pt x="0" y="344"/>
                  </a:moveTo>
                  <a:cubicBezTo>
                    <a:pt x="4" y="228"/>
                    <a:pt x="8" y="112"/>
                    <a:pt x="48" y="56"/>
                  </a:cubicBezTo>
                  <a:cubicBezTo>
                    <a:pt x="88" y="0"/>
                    <a:pt x="192" y="8"/>
                    <a:pt x="240" y="8"/>
                  </a:cubicBezTo>
                  <a:cubicBezTo>
                    <a:pt x="288" y="8"/>
                    <a:pt x="312" y="32"/>
                    <a:pt x="336" y="56"/>
                  </a:cubicBezTo>
                </a:path>
              </a:pathLst>
            </a:custGeom>
            <a:noFill/>
            <a:ln w="19050" cmpd="sng">
              <a:solidFill>
                <a:srgbClr val="3366FF"/>
              </a:solidFill>
              <a:round/>
              <a:headEnd/>
              <a:tailEnd type="stealth" w="med" len="med"/>
            </a:ln>
            <a:effectLst/>
          </p:spPr>
          <p:txBody>
            <a:bodyPr/>
            <a:lstStyle/>
            <a:p>
              <a:endParaRPr lang="en-IN"/>
            </a:p>
          </p:txBody>
        </p:sp>
        <p:sp>
          <p:nvSpPr>
            <p:cNvPr id="404495" name="Freeform 15"/>
            <p:cNvSpPr>
              <a:spLocks/>
            </p:cNvSpPr>
            <p:nvPr/>
          </p:nvSpPr>
          <p:spPr bwMode="auto">
            <a:xfrm>
              <a:off x="3016" y="2512"/>
              <a:ext cx="288" cy="96"/>
            </a:xfrm>
            <a:custGeom>
              <a:avLst/>
              <a:gdLst/>
              <a:ahLst/>
              <a:cxnLst>
                <a:cxn ang="0">
                  <a:pos x="0" y="344"/>
                </a:cxn>
                <a:cxn ang="0">
                  <a:pos x="48" y="56"/>
                </a:cxn>
                <a:cxn ang="0">
                  <a:pos x="240" y="8"/>
                </a:cxn>
                <a:cxn ang="0">
                  <a:pos x="336" y="56"/>
                </a:cxn>
              </a:cxnLst>
              <a:rect l="0" t="0" r="r" b="b"/>
              <a:pathLst>
                <a:path w="336" h="344">
                  <a:moveTo>
                    <a:pt x="0" y="344"/>
                  </a:moveTo>
                  <a:cubicBezTo>
                    <a:pt x="4" y="228"/>
                    <a:pt x="8" y="112"/>
                    <a:pt x="48" y="56"/>
                  </a:cubicBezTo>
                  <a:cubicBezTo>
                    <a:pt x="88" y="0"/>
                    <a:pt x="192" y="8"/>
                    <a:pt x="240" y="8"/>
                  </a:cubicBezTo>
                  <a:cubicBezTo>
                    <a:pt x="288" y="8"/>
                    <a:pt x="312" y="32"/>
                    <a:pt x="336" y="56"/>
                  </a:cubicBezTo>
                </a:path>
              </a:pathLst>
            </a:custGeom>
            <a:noFill/>
            <a:ln w="19050" cmpd="sng">
              <a:solidFill>
                <a:srgbClr val="3366FF"/>
              </a:solidFill>
              <a:round/>
              <a:headEnd/>
              <a:tailEnd type="stealth" w="med" len="med"/>
            </a:ln>
            <a:effectLst/>
          </p:spPr>
          <p:txBody>
            <a:bodyPr/>
            <a:lstStyle/>
            <a:p>
              <a:endParaRPr lang="en-IN"/>
            </a:p>
          </p:txBody>
        </p:sp>
        <p:sp>
          <p:nvSpPr>
            <p:cNvPr id="404496" name="Freeform 16"/>
            <p:cNvSpPr>
              <a:spLocks/>
            </p:cNvSpPr>
            <p:nvPr/>
          </p:nvSpPr>
          <p:spPr bwMode="auto">
            <a:xfrm>
              <a:off x="2976" y="3504"/>
              <a:ext cx="288" cy="96"/>
            </a:xfrm>
            <a:custGeom>
              <a:avLst/>
              <a:gdLst/>
              <a:ahLst/>
              <a:cxnLst>
                <a:cxn ang="0">
                  <a:pos x="0" y="344"/>
                </a:cxn>
                <a:cxn ang="0">
                  <a:pos x="48" y="56"/>
                </a:cxn>
                <a:cxn ang="0">
                  <a:pos x="240" y="8"/>
                </a:cxn>
                <a:cxn ang="0">
                  <a:pos x="336" y="56"/>
                </a:cxn>
              </a:cxnLst>
              <a:rect l="0" t="0" r="r" b="b"/>
              <a:pathLst>
                <a:path w="336" h="344">
                  <a:moveTo>
                    <a:pt x="0" y="344"/>
                  </a:moveTo>
                  <a:cubicBezTo>
                    <a:pt x="4" y="228"/>
                    <a:pt x="8" y="112"/>
                    <a:pt x="48" y="56"/>
                  </a:cubicBezTo>
                  <a:cubicBezTo>
                    <a:pt x="88" y="0"/>
                    <a:pt x="192" y="8"/>
                    <a:pt x="240" y="8"/>
                  </a:cubicBezTo>
                  <a:cubicBezTo>
                    <a:pt x="288" y="8"/>
                    <a:pt x="312" y="32"/>
                    <a:pt x="336" y="56"/>
                  </a:cubicBezTo>
                </a:path>
              </a:pathLst>
            </a:custGeom>
            <a:noFill/>
            <a:ln w="19050" cmpd="sng">
              <a:solidFill>
                <a:srgbClr val="3366FF"/>
              </a:solidFill>
              <a:round/>
              <a:headEnd/>
              <a:tailEnd type="stealth" w="med" len="med"/>
            </a:ln>
            <a:effectLst/>
          </p:spPr>
          <p:txBody>
            <a:bodyPr/>
            <a:lstStyle/>
            <a:p>
              <a:endParaRPr lang="en-IN"/>
            </a:p>
          </p:txBody>
        </p:sp>
        <p:sp>
          <p:nvSpPr>
            <p:cNvPr id="404497" name="Oval 17"/>
            <p:cNvSpPr>
              <a:spLocks noChangeArrowheads="1"/>
            </p:cNvSpPr>
            <p:nvPr/>
          </p:nvSpPr>
          <p:spPr bwMode="auto">
            <a:xfrm>
              <a:off x="3840" y="2112"/>
              <a:ext cx="768" cy="816"/>
            </a:xfrm>
            <a:prstGeom prst="ellipse">
              <a:avLst/>
            </a:prstGeom>
            <a:solidFill>
              <a:srgbClr val="FFFF66"/>
            </a:solidFill>
            <a:ln w="9525">
              <a:solidFill>
                <a:srgbClr val="000000"/>
              </a:solidFill>
              <a:round/>
              <a:headEnd/>
              <a:tailEnd/>
            </a:ln>
            <a:effectLst/>
          </p:spPr>
          <p:txBody>
            <a:bodyPr wrap="none" anchor="ctr"/>
            <a:lstStyle/>
            <a:p>
              <a:pPr algn="ctr" eaLnBrk="0" hangingPunct="0"/>
              <a:endParaRPr lang="en-CA">
                <a:cs typeface="Times New Roman" pitchFamily="18" charset="0"/>
              </a:endParaRPr>
            </a:p>
          </p:txBody>
        </p:sp>
        <p:sp>
          <p:nvSpPr>
            <p:cNvPr id="404498" name="Oval 18"/>
            <p:cNvSpPr>
              <a:spLocks noChangeArrowheads="1"/>
            </p:cNvSpPr>
            <p:nvPr/>
          </p:nvSpPr>
          <p:spPr bwMode="auto">
            <a:xfrm>
              <a:off x="4032" y="2352"/>
              <a:ext cx="384" cy="384"/>
            </a:xfrm>
            <a:prstGeom prst="ellipse">
              <a:avLst/>
            </a:prstGeom>
            <a:gradFill rotWithShape="0">
              <a:gsLst>
                <a:gs pos="0">
                  <a:srgbClr val="A60000"/>
                </a:gs>
                <a:gs pos="100000">
                  <a:srgbClr val="A60000">
                    <a:gamma/>
                    <a:shade val="46275"/>
                    <a:invGamma/>
                  </a:srgbClr>
                </a:gs>
              </a:gsLst>
              <a:path path="shape">
                <a:fillToRect l="50000" t="50000" r="50000" b="50000"/>
              </a:path>
            </a:gradFill>
            <a:ln w="9525">
              <a:solidFill>
                <a:srgbClr val="000000"/>
              </a:solidFill>
              <a:round/>
              <a:headEnd/>
              <a:tailEnd/>
            </a:ln>
            <a:effectLst/>
          </p:spPr>
          <p:txBody>
            <a:bodyPr wrap="none" anchor="ctr"/>
            <a:lstStyle/>
            <a:p>
              <a:pPr algn="ctr" eaLnBrk="0" hangingPunct="0"/>
              <a:endParaRPr lang="en-CA">
                <a:cs typeface="Times New Roman" pitchFamily="18" charset="0"/>
              </a:endParaRPr>
            </a:p>
          </p:txBody>
        </p:sp>
        <p:sp>
          <p:nvSpPr>
            <p:cNvPr id="404499" name="Freeform 19"/>
            <p:cNvSpPr>
              <a:spLocks/>
            </p:cNvSpPr>
            <p:nvPr/>
          </p:nvSpPr>
          <p:spPr bwMode="auto">
            <a:xfrm>
              <a:off x="3072" y="2496"/>
              <a:ext cx="1104" cy="192"/>
            </a:xfrm>
            <a:custGeom>
              <a:avLst/>
              <a:gdLst/>
              <a:ahLst/>
              <a:cxnLst>
                <a:cxn ang="0">
                  <a:pos x="0" y="344"/>
                </a:cxn>
                <a:cxn ang="0">
                  <a:pos x="48" y="56"/>
                </a:cxn>
                <a:cxn ang="0">
                  <a:pos x="240" y="8"/>
                </a:cxn>
                <a:cxn ang="0">
                  <a:pos x="336" y="56"/>
                </a:cxn>
              </a:cxnLst>
              <a:rect l="0" t="0" r="r" b="b"/>
              <a:pathLst>
                <a:path w="336" h="344">
                  <a:moveTo>
                    <a:pt x="0" y="344"/>
                  </a:moveTo>
                  <a:cubicBezTo>
                    <a:pt x="4" y="228"/>
                    <a:pt x="8" y="112"/>
                    <a:pt x="48" y="56"/>
                  </a:cubicBezTo>
                  <a:cubicBezTo>
                    <a:pt x="88" y="0"/>
                    <a:pt x="192" y="8"/>
                    <a:pt x="240" y="8"/>
                  </a:cubicBezTo>
                  <a:cubicBezTo>
                    <a:pt x="288" y="8"/>
                    <a:pt x="312" y="32"/>
                    <a:pt x="336" y="56"/>
                  </a:cubicBezTo>
                </a:path>
              </a:pathLst>
            </a:custGeom>
            <a:noFill/>
            <a:ln w="19050" cmpd="sng">
              <a:solidFill>
                <a:srgbClr val="3366FF"/>
              </a:solidFill>
              <a:round/>
              <a:headEnd/>
              <a:tailEnd type="stealth" w="med" len="med"/>
            </a:ln>
            <a:effectLst/>
          </p:spPr>
          <p:txBody>
            <a:bodyPr/>
            <a:lstStyle/>
            <a:p>
              <a:endParaRPr lang="en-IN"/>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Rot="1" noChangeArrowheads="1"/>
          </p:cNvSpPr>
          <p:nvPr>
            <p:ph type="title"/>
          </p:nvPr>
        </p:nvSpPr>
        <p:spPr/>
        <p:txBody>
          <a:bodyPr>
            <a:normAutofit/>
          </a:bodyPr>
          <a:lstStyle/>
          <a:p>
            <a:r>
              <a:rPr lang="en-US" sz="6000" dirty="0">
                <a:solidFill>
                  <a:schemeClr val="accent1"/>
                </a:solidFill>
                <a:latin typeface="+mn-lt"/>
                <a:cs typeface="Arial" charset="0"/>
              </a:rPr>
              <a:t>Sampling Process </a:t>
            </a:r>
          </a:p>
        </p:txBody>
      </p:sp>
      <p:sp>
        <p:nvSpPr>
          <p:cNvPr id="98307" name="Rectangle 1027"/>
          <p:cNvSpPr>
            <a:spLocks noGrp="1" noChangeArrowheads="1"/>
          </p:cNvSpPr>
          <p:nvPr>
            <p:ph idx="1"/>
          </p:nvPr>
        </p:nvSpPr>
        <p:spPr/>
        <p:txBody>
          <a:bodyPr>
            <a:normAutofit/>
          </a:bodyPr>
          <a:lstStyle/>
          <a:p>
            <a:pPr>
              <a:lnSpc>
                <a:spcPct val="80000"/>
              </a:lnSpc>
            </a:pPr>
            <a:r>
              <a:rPr lang="en-US" sz="2800" dirty="0">
                <a:cs typeface="Arial" charset="0"/>
              </a:rPr>
              <a:t>15 initial seeds were selected form 4 sites</a:t>
            </a:r>
          </a:p>
          <a:p>
            <a:pPr lvl="1">
              <a:lnSpc>
                <a:spcPct val="80000"/>
              </a:lnSpc>
            </a:pPr>
            <a:r>
              <a:rPr lang="en-US" sz="2400" dirty="0">
                <a:cs typeface="Arial" charset="0"/>
              </a:rPr>
              <a:t> 10 men </a:t>
            </a:r>
            <a:r>
              <a:rPr lang="en-US" sz="2400" dirty="0" smtClean="0">
                <a:cs typeface="Arial" charset="0"/>
              </a:rPr>
              <a:t>and 5 </a:t>
            </a:r>
            <a:r>
              <a:rPr lang="en-US" sz="2400" dirty="0">
                <a:cs typeface="Arial" charset="0"/>
              </a:rPr>
              <a:t>women</a:t>
            </a:r>
          </a:p>
          <a:p>
            <a:pPr lvl="1">
              <a:lnSpc>
                <a:spcPct val="80000"/>
              </a:lnSpc>
            </a:pPr>
            <a:r>
              <a:rPr lang="en-US" sz="2400" dirty="0">
                <a:cs typeface="Arial" charset="0"/>
              </a:rPr>
              <a:t> 14 in-treatment IDUs </a:t>
            </a:r>
            <a:r>
              <a:rPr lang="en-US" sz="2400" dirty="0" smtClean="0">
                <a:cs typeface="Arial" charset="0"/>
              </a:rPr>
              <a:t>and 1 </a:t>
            </a:r>
            <a:r>
              <a:rPr lang="en-US" sz="2400" dirty="0">
                <a:cs typeface="Arial" charset="0"/>
              </a:rPr>
              <a:t>out-of-treatment IDU</a:t>
            </a:r>
          </a:p>
          <a:p>
            <a:pPr>
              <a:lnSpc>
                <a:spcPct val="80000"/>
              </a:lnSpc>
            </a:pPr>
            <a:endParaRPr lang="en-US" sz="2800" dirty="0" smtClean="0">
              <a:cs typeface="Arial" charset="0"/>
            </a:endParaRPr>
          </a:p>
          <a:p>
            <a:pPr>
              <a:lnSpc>
                <a:spcPct val="80000"/>
              </a:lnSpc>
            </a:pPr>
            <a:r>
              <a:rPr lang="en-US" sz="2800" dirty="0" smtClean="0">
                <a:cs typeface="Arial" charset="0"/>
              </a:rPr>
              <a:t>Each </a:t>
            </a:r>
            <a:r>
              <a:rPr lang="en-US" sz="2800" dirty="0">
                <a:cs typeface="Arial" charset="0"/>
              </a:rPr>
              <a:t>seed in wave “0” was supplied with 3 unique recruitment coupons</a:t>
            </a:r>
          </a:p>
          <a:p>
            <a:pPr>
              <a:lnSpc>
                <a:spcPct val="80000"/>
              </a:lnSpc>
            </a:pPr>
            <a:endParaRPr lang="en-US" sz="2800" dirty="0" smtClean="0">
              <a:cs typeface="Arial" charset="0"/>
            </a:endParaRPr>
          </a:p>
          <a:p>
            <a:pPr>
              <a:lnSpc>
                <a:spcPct val="80000"/>
              </a:lnSpc>
            </a:pPr>
            <a:r>
              <a:rPr lang="en-US" sz="2800" dirty="0" smtClean="0">
                <a:cs typeface="Arial" charset="0"/>
              </a:rPr>
              <a:t>Recruiters </a:t>
            </a:r>
            <a:r>
              <a:rPr lang="en-US" sz="2800" dirty="0">
                <a:cs typeface="Arial" charset="0"/>
              </a:rPr>
              <a:t>were paid </a:t>
            </a:r>
            <a:r>
              <a:rPr lang="en-US" sz="2800" dirty="0" smtClean="0">
                <a:cs typeface="Arial" charset="0"/>
              </a:rPr>
              <a:t>incentive money for </a:t>
            </a:r>
            <a:r>
              <a:rPr lang="en-US" sz="2800" dirty="0">
                <a:cs typeface="Arial" charset="0"/>
              </a:rPr>
              <a:t>the interview and received an additional </a:t>
            </a:r>
            <a:r>
              <a:rPr lang="en-US" sz="2800" dirty="0" smtClean="0">
                <a:cs typeface="Arial" charset="0"/>
              </a:rPr>
              <a:t>payment </a:t>
            </a:r>
            <a:r>
              <a:rPr lang="en-US" sz="2800" dirty="0">
                <a:cs typeface="Arial" charset="0"/>
              </a:rPr>
              <a:t>for each person they successfully recruited</a:t>
            </a:r>
          </a:p>
          <a:p>
            <a:pPr>
              <a:lnSpc>
                <a:spcPct val="80000"/>
              </a:lnSpc>
            </a:pPr>
            <a:endParaRPr lang="en-US" sz="2800" dirty="0" smtClean="0">
              <a:cs typeface="Arial" charset="0"/>
            </a:endParaRPr>
          </a:p>
          <a:p>
            <a:pPr>
              <a:lnSpc>
                <a:spcPct val="80000"/>
              </a:lnSpc>
            </a:pPr>
            <a:r>
              <a:rPr lang="en-US" sz="2800" dirty="0" smtClean="0">
                <a:cs typeface="Arial" charset="0"/>
              </a:rPr>
              <a:t>Bonus payments </a:t>
            </a:r>
            <a:r>
              <a:rPr lang="en-US" sz="2800" dirty="0">
                <a:cs typeface="Arial" charset="0"/>
              </a:rPr>
              <a:t>were given for the recruitment of female and </a:t>
            </a:r>
            <a:r>
              <a:rPr lang="en-US" sz="2800" dirty="0" smtClean="0">
                <a:cs typeface="Arial" charset="0"/>
              </a:rPr>
              <a:t>young (&lt;20 yrs) IDU</a:t>
            </a:r>
            <a:endParaRPr lang="en-US" sz="2800" dirty="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ln/>
        </p:spPr>
        <p:txBody>
          <a:bodyPr>
            <a:normAutofit/>
          </a:bodyPr>
          <a:lstStyle/>
          <a:p>
            <a:r>
              <a:rPr lang="en-US" sz="6600" dirty="0">
                <a:solidFill>
                  <a:schemeClr val="accent1"/>
                </a:solidFill>
                <a:latin typeface="+mn-lt"/>
                <a:cs typeface="Arial" charset="0"/>
              </a:rPr>
              <a:t>Definitions </a:t>
            </a:r>
          </a:p>
        </p:txBody>
      </p:sp>
      <p:sp>
        <p:nvSpPr>
          <p:cNvPr id="315395" name="Rectangle 3"/>
          <p:cNvSpPr>
            <a:spLocks noGrp="1" noChangeArrowheads="1"/>
          </p:cNvSpPr>
          <p:nvPr>
            <p:ph idx="1"/>
          </p:nvPr>
        </p:nvSpPr>
        <p:spPr/>
        <p:txBody>
          <a:bodyPr>
            <a:normAutofit lnSpcReduction="10000"/>
          </a:bodyPr>
          <a:lstStyle/>
          <a:p>
            <a:r>
              <a:rPr lang="en-US" dirty="0">
                <a:cs typeface="Arial" charset="0"/>
              </a:rPr>
              <a:t>Injecting drug users: persons who injected drugs in previous 6 months</a:t>
            </a:r>
          </a:p>
          <a:p>
            <a:endParaRPr lang="en-US" dirty="0" smtClean="0">
              <a:cs typeface="Arial" charset="0"/>
            </a:endParaRPr>
          </a:p>
          <a:p>
            <a:r>
              <a:rPr lang="en-US" dirty="0" smtClean="0">
                <a:cs typeface="Arial" charset="0"/>
              </a:rPr>
              <a:t>In-treatment </a:t>
            </a:r>
            <a:r>
              <a:rPr lang="en-US" dirty="0">
                <a:cs typeface="Arial" charset="0"/>
              </a:rPr>
              <a:t>IDU : IDU attending any drug clinics during the period of RDS operation (October 01, 2003 - March 31, 2004)</a:t>
            </a:r>
          </a:p>
          <a:p>
            <a:endParaRPr lang="en-US" dirty="0" smtClean="0">
              <a:cs typeface="Arial" charset="0"/>
            </a:endParaRPr>
          </a:p>
          <a:p>
            <a:r>
              <a:rPr lang="en-US" dirty="0" smtClean="0">
                <a:cs typeface="Arial" charset="0"/>
              </a:rPr>
              <a:t>Out-of-treatment </a:t>
            </a:r>
            <a:r>
              <a:rPr lang="en-US" dirty="0">
                <a:cs typeface="Arial" charset="0"/>
              </a:rPr>
              <a:t>IDU: IDU not-attending any drug clinics during the period of  RDS operation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a:xfrm>
            <a:off x="0" y="274638"/>
            <a:ext cx="9144000" cy="1143000"/>
          </a:xfrm>
        </p:spPr>
        <p:txBody>
          <a:bodyPr>
            <a:normAutofit/>
          </a:bodyPr>
          <a:lstStyle/>
          <a:p>
            <a:r>
              <a:rPr lang="en-US" sz="4400" dirty="0">
                <a:solidFill>
                  <a:schemeClr val="accent1"/>
                </a:solidFill>
                <a:latin typeface="+mn-lt"/>
                <a:cs typeface="Arial" charset="0"/>
              </a:rPr>
              <a:t>Steps in </a:t>
            </a:r>
            <a:r>
              <a:rPr lang="en-US" sz="4400" dirty="0" smtClean="0">
                <a:solidFill>
                  <a:schemeClr val="accent1"/>
                </a:solidFill>
                <a:latin typeface="+mn-lt"/>
                <a:cs typeface="Arial" charset="0"/>
              </a:rPr>
              <a:t>recruitment </a:t>
            </a:r>
            <a:r>
              <a:rPr lang="en-US" sz="4400" dirty="0">
                <a:solidFill>
                  <a:schemeClr val="accent1"/>
                </a:solidFill>
                <a:latin typeface="+mn-lt"/>
                <a:cs typeface="Arial" charset="0"/>
              </a:rPr>
              <a:t>of </a:t>
            </a:r>
            <a:r>
              <a:rPr lang="en-US" sz="4400" dirty="0" smtClean="0">
                <a:solidFill>
                  <a:schemeClr val="accent1"/>
                </a:solidFill>
                <a:latin typeface="+mn-lt"/>
                <a:cs typeface="Arial" charset="0"/>
              </a:rPr>
              <a:t>participants</a:t>
            </a:r>
            <a:endParaRPr lang="th-TH" sz="4400" dirty="0">
              <a:solidFill>
                <a:schemeClr val="accent1"/>
              </a:solidFill>
              <a:latin typeface="+mn-lt"/>
              <a:cs typeface="Arial" charset="0"/>
            </a:endParaRPr>
          </a:p>
        </p:txBody>
      </p:sp>
      <p:sp>
        <p:nvSpPr>
          <p:cNvPr id="235523" name="Rectangle 3"/>
          <p:cNvSpPr>
            <a:spLocks noGrp="1" noChangeArrowheads="1"/>
          </p:cNvSpPr>
          <p:nvPr>
            <p:ph type="body" idx="1"/>
          </p:nvPr>
        </p:nvSpPr>
        <p:spPr>
          <a:xfrm>
            <a:off x="179388" y="1600200"/>
            <a:ext cx="8686800" cy="4525963"/>
          </a:xfrm>
        </p:spPr>
        <p:txBody>
          <a:bodyPr>
            <a:normAutofit lnSpcReduction="10000"/>
          </a:bodyPr>
          <a:lstStyle/>
          <a:p>
            <a:r>
              <a:rPr lang="en-US" sz="2800" dirty="0">
                <a:cs typeface="Arial" charset="0"/>
              </a:rPr>
              <a:t>Recruits </a:t>
            </a:r>
            <a:r>
              <a:rPr lang="en-US" sz="2800" dirty="0" smtClean="0">
                <a:cs typeface="Arial" charset="0"/>
              </a:rPr>
              <a:t>presented </a:t>
            </a:r>
            <a:r>
              <a:rPr lang="en-US" sz="2800" dirty="0">
                <a:cs typeface="Arial" charset="0"/>
              </a:rPr>
              <a:t>their coupons to project staff</a:t>
            </a:r>
          </a:p>
          <a:p>
            <a:endParaRPr lang="en-US" sz="2800" dirty="0" smtClean="0">
              <a:cs typeface="Arial" charset="0"/>
            </a:endParaRPr>
          </a:p>
          <a:p>
            <a:r>
              <a:rPr lang="en-US" sz="2800" dirty="0" smtClean="0">
                <a:cs typeface="Arial" charset="0"/>
              </a:rPr>
              <a:t>Staff </a:t>
            </a:r>
            <a:r>
              <a:rPr lang="en-US" sz="2800" dirty="0">
                <a:cs typeface="Arial" charset="0"/>
              </a:rPr>
              <a:t>assessed whether recruits have injected in the past 6 months using a screening questionnaire</a:t>
            </a:r>
          </a:p>
          <a:p>
            <a:endParaRPr lang="en-US" sz="2800" dirty="0" smtClean="0">
              <a:cs typeface="Arial" charset="0"/>
            </a:endParaRPr>
          </a:p>
          <a:p>
            <a:r>
              <a:rPr lang="en-US" sz="2800" dirty="0" smtClean="0">
                <a:cs typeface="Arial" charset="0"/>
              </a:rPr>
              <a:t>Informed </a:t>
            </a:r>
            <a:r>
              <a:rPr lang="en-US" sz="2800" dirty="0">
                <a:cs typeface="Arial" charset="0"/>
              </a:rPr>
              <a:t>consent was taken for participation and for becoming a recruiter</a:t>
            </a:r>
          </a:p>
          <a:p>
            <a:endParaRPr lang="en-US" sz="2800" dirty="0" smtClean="0">
              <a:cs typeface="Arial" charset="0"/>
            </a:endParaRPr>
          </a:p>
          <a:p>
            <a:r>
              <a:rPr lang="en-US" sz="2800" dirty="0" smtClean="0">
                <a:cs typeface="Arial" charset="0"/>
              </a:rPr>
              <a:t>The </a:t>
            </a:r>
            <a:r>
              <a:rPr lang="en-US" sz="2800" dirty="0">
                <a:cs typeface="Arial" charset="0"/>
              </a:rPr>
              <a:t>recruiter was reimbursed for successfully recruiting and educating peers; each participating IDU was given the opportunity to become recruiter</a:t>
            </a:r>
          </a:p>
          <a:p>
            <a:endParaRPr lang="th-TH" sz="2800" dirty="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p:txBody>
          <a:bodyPr>
            <a:noAutofit/>
          </a:bodyPr>
          <a:lstStyle/>
          <a:p>
            <a:r>
              <a:rPr lang="en-US" sz="4800" dirty="0">
                <a:solidFill>
                  <a:schemeClr val="accent1"/>
                </a:solidFill>
                <a:latin typeface="+mn-lt"/>
                <a:cs typeface="Arial" charset="0"/>
              </a:rPr>
              <a:t>Data </a:t>
            </a:r>
            <a:r>
              <a:rPr lang="en-US" sz="4800" dirty="0" smtClean="0">
                <a:solidFill>
                  <a:schemeClr val="accent1"/>
                </a:solidFill>
                <a:latin typeface="+mn-lt"/>
                <a:cs typeface="Arial" charset="0"/>
              </a:rPr>
              <a:t>requirements </a:t>
            </a:r>
            <a:r>
              <a:rPr lang="en-US" sz="4800" dirty="0">
                <a:solidFill>
                  <a:schemeClr val="accent1"/>
                </a:solidFill>
                <a:latin typeface="+mn-lt"/>
                <a:cs typeface="Arial" charset="0"/>
              </a:rPr>
              <a:t>for </a:t>
            </a:r>
            <a:r>
              <a:rPr lang="en-US" sz="4800" dirty="0" smtClean="0">
                <a:solidFill>
                  <a:schemeClr val="accent1"/>
                </a:solidFill>
                <a:latin typeface="+mn-lt"/>
                <a:cs typeface="Arial" charset="0"/>
              </a:rPr>
              <a:t>size </a:t>
            </a:r>
            <a:r>
              <a:rPr lang="en-US" sz="4400" dirty="0" smtClean="0">
                <a:solidFill>
                  <a:schemeClr val="accent1"/>
                </a:solidFill>
                <a:latin typeface="+mn-lt"/>
                <a:cs typeface="Arial" charset="0"/>
              </a:rPr>
              <a:t>estimates</a:t>
            </a:r>
            <a:endParaRPr lang="th-TH" sz="4400" dirty="0">
              <a:solidFill>
                <a:schemeClr val="accent1"/>
              </a:solidFill>
              <a:latin typeface="+mn-lt"/>
              <a:cs typeface="Arial" charset="0"/>
            </a:endParaRPr>
          </a:p>
        </p:txBody>
      </p:sp>
      <p:sp>
        <p:nvSpPr>
          <p:cNvPr id="351235" name="Rectangle 3"/>
          <p:cNvSpPr>
            <a:spLocks noGrp="1" noChangeArrowheads="1"/>
          </p:cNvSpPr>
          <p:nvPr>
            <p:ph idx="1"/>
          </p:nvPr>
        </p:nvSpPr>
        <p:spPr/>
        <p:txBody>
          <a:bodyPr/>
          <a:lstStyle/>
          <a:p>
            <a:r>
              <a:rPr lang="en-US" dirty="0">
                <a:cs typeface="Arial" charset="0"/>
              </a:rPr>
              <a:t>Two pieces of essential information </a:t>
            </a:r>
            <a:r>
              <a:rPr lang="en-US" dirty="0" smtClean="0">
                <a:cs typeface="Arial" charset="0"/>
              </a:rPr>
              <a:t>were collected:</a:t>
            </a:r>
            <a:endParaRPr lang="en-US" dirty="0">
              <a:cs typeface="Arial" charset="0"/>
            </a:endParaRPr>
          </a:p>
          <a:p>
            <a:pPr lvl="1"/>
            <a:r>
              <a:rPr lang="en-US" dirty="0">
                <a:cs typeface="Arial" charset="0"/>
              </a:rPr>
              <a:t>Coupon referral data (who recruited whom)</a:t>
            </a:r>
          </a:p>
          <a:p>
            <a:pPr lvl="1"/>
            <a:r>
              <a:rPr lang="en-US" dirty="0">
                <a:cs typeface="Arial" charset="0"/>
              </a:rPr>
              <a:t>Self –reported network size : </a:t>
            </a:r>
            <a:r>
              <a:rPr lang="en-US" sz="2400" i="1" dirty="0" smtClean="0">
                <a:effectLst/>
                <a:cs typeface="Arial" charset="0"/>
              </a:rPr>
              <a:t>How </a:t>
            </a:r>
            <a:r>
              <a:rPr lang="en-US" sz="2400" i="1" dirty="0">
                <a:effectLst/>
                <a:cs typeface="Arial" charset="0"/>
              </a:rPr>
              <a:t>many injectors do you know personally by first name or nick name with whom you have had contact in person, by phone, or some other way in the past two years? These could include sexual partners, friends, or </a:t>
            </a:r>
            <a:r>
              <a:rPr lang="en-US" sz="2400" i="1" dirty="0" smtClean="0">
                <a:effectLst/>
                <a:cs typeface="Arial" charset="0"/>
              </a:rPr>
              <a:t>others.</a:t>
            </a:r>
            <a:endParaRPr lang="en-US" sz="2400" dirty="0">
              <a:effectLst/>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normAutofit/>
          </a:bodyPr>
          <a:lstStyle/>
          <a:p>
            <a:r>
              <a:rPr lang="en-US" sz="4400" dirty="0">
                <a:solidFill>
                  <a:schemeClr val="accent1"/>
                </a:solidFill>
                <a:latin typeface="+mn-lt"/>
                <a:cs typeface="Arial" charset="0"/>
              </a:rPr>
              <a:t>Size </a:t>
            </a:r>
            <a:r>
              <a:rPr lang="en-US" sz="4400" dirty="0" smtClean="0">
                <a:solidFill>
                  <a:schemeClr val="accent1"/>
                </a:solidFill>
                <a:latin typeface="+mn-lt"/>
                <a:cs typeface="Arial" charset="0"/>
              </a:rPr>
              <a:t>estimates </a:t>
            </a:r>
            <a:r>
              <a:rPr lang="en-US" sz="4400" dirty="0">
                <a:solidFill>
                  <a:schemeClr val="accent1"/>
                </a:solidFill>
                <a:latin typeface="+mn-lt"/>
                <a:cs typeface="Arial" charset="0"/>
              </a:rPr>
              <a:t>of IDU </a:t>
            </a:r>
            <a:r>
              <a:rPr lang="en-US" sz="4400" dirty="0" smtClean="0">
                <a:solidFill>
                  <a:schemeClr val="accent1"/>
                </a:solidFill>
                <a:latin typeface="+mn-lt"/>
                <a:cs typeface="Arial" charset="0"/>
              </a:rPr>
              <a:t>population </a:t>
            </a:r>
            <a:endParaRPr lang="en-US" sz="4400" dirty="0">
              <a:solidFill>
                <a:schemeClr val="accent1"/>
              </a:solidFill>
              <a:latin typeface="+mn-lt"/>
              <a:cs typeface="Arial" charset="0"/>
            </a:endParaRPr>
          </a:p>
        </p:txBody>
      </p:sp>
      <p:sp>
        <p:nvSpPr>
          <p:cNvPr id="180227" name="Rectangle 3"/>
          <p:cNvSpPr>
            <a:spLocks noGrp="1" noChangeArrowheads="1"/>
          </p:cNvSpPr>
          <p:nvPr>
            <p:ph idx="1"/>
          </p:nvPr>
        </p:nvSpPr>
        <p:spPr/>
        <p:txBody>
          <a:bodyPr>
            <a:noAutofit/>
          </a:bodyPr>
          <a:lstStyle/>
          <a:p>
            <a:r>
              <a:rPr lang="en-US" sz="3600" dirty="0" smtClean="0">
                <a:cs typeface="Arial" charset="0"/>
              </a:rPr>
              <a:t>Two </a:t>
            </a:r>
            <a:r>
              <a:rPr lang="en-US" sz="3600" dirty="0">
                <a:cs typeface="Arial" charset="0"/>
              </a:rPr>
              <a:t>data sets were </a:t>
            </a:r>
            <a:r>
              <a:rPr lang="en-US" sz="3600" dirty="0" smtClean="0">
                <a:cs typeface="Arial" charset="0"/>
              </a:rPr>
              <a:t>used</a:t>
            </a:r>
          </a:p>
          <a:p>
            <a:pPr lvl="1"/>
            <a:r>
              <a:rPr lang="en-US" dirty="0" smtClean="0">
                <a:cs typeface="Arial" charset="0"/>
              </a:rPr>
              <a:t>Population </a:t>
            </a:r>
            <a:r>
              <a:rPr lang="en-US" dirty="0">
                <a:cs typeface="Arial" charset="0"/>
              </a:rPr>
              <a:t>Proportion Estimates (</a:t>
            </a:r>
            <a:r>
              <a:rPr lang="en-US" dirty="0" smtClean="0">
                <a:cs typeface="Arial" charset="0"/>
              </a:rPr>
              <a:t>PPE)</a:t>
            </a:r>
          </a:p>
          <a:p>
            <a:pPr lvl="1"/>
            <a:r>
              <a:rPr lang="en-US" dirty="0" smtClean="0">
                <a:cs typeface="Arial" charset="0"/>
              </a:rPr>
              <a:t>Institutional </a:t>
            </a:r>
            <a:r>
              <a:rPr lang="en-US" dirty="0">
                <a:cs typeface="Arial" charset="0"/>
              </a:rPr>
              <a:t>Data </a:t>
            </a:r>
            <a:endParaRPr lang="en-US" dirty="0" smtClean="0">
              <a:cs typeface="Arial" charset="0"/>
            </a:endParaRPr>
          </a:p>
          <a:p>
            <a:pPr lvl="2"/>
            <a:r>
              <a:rPr lang="en-US" dirty="0" smtClean="0">
                <a:cs typeface="Arial" charset="0"/>
              </a:rPr>
              <a:t>Number </a:t>
            </a:r>
            <a:r>
              <a:rPr lang="en-US" dirty="0">
                <a:cs typeface="Arial" charset="0"/>
              </a:rPr>
              <a:t>of IDUs currently attending drug treatment clinics during RDS operation (1 October 2003 – 31 March 2004) = </a:t>
            </a:r>
            <a:r>
              <a:rPr lang="en-US" dirty="0" smtClean="0">
                <a:cs typeface="Arial" charset="0"/>
              </a:rPr>
              <a:t>1,981</a:t>
            </a:r>
          </a:p>
          <a:p>
            <a:endParaRPr lang="en-US" sz="3600" dirty="0" smtClean="0"/>
          </a:p>
          <a:p>
            <a:r>
              <a:rPr lang="en-US" sz="3600" dirty="0" smtClean="0"/>
              <a:t>Special software RDSAT (Respondent Driven Sampling Analysis Tool) was used </a:t>
            </a:r>
            <a:endParaRPr lang="en-IN" sz="3600" dirty="0" smtClean="0"/>
          </a:p>
          <a:p>
            <a:pPr lvl="2"/>
            <a:endParaRPr lang="en-US" sz="2800" dirty="0">
              <a:cs typeface="Arial" charset="0"/>
            </a:endParaRPr>
          </a:p>
          <a:p>
            <a:pPr lvl="2">
              <a:buFont typeface="Wingdings" pitchFamily="2" charset="2"/>
              <a:buNone/>
            </a:pPr>
            <a:r>
              <a:rPr lang="en-US" sz="2800" dirty="0">
                <a:cs typeface="Arial"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ext Box 2"/>
          <p:cNvSpPr txBox="1">
            <a:spLocks noChangeArrowheads="1"/>
          </p:cNvSpPr>
          <p:nvPr/>
        </p:nvSpPr>
        <p:spPr bwMode="auto">
          <a:xfrm>
            <a:off x="468313" y="1524000"/>
            <a:ext cx="2736850" cy="641350"/>
          </a:xfrm>
          <a:prstGeom prst="rect">
            <a:avLst/>
          </a:prstGeom>
          <a:noFill/>
          <a:ln w="9525">
            <a:noFill/>
            <a:miter lim="800000"/>
            <a:headEnd/>
            <a:tailEnd/>
          </a:ln>
          <a:effectLst/>
        </p:spPr>
        <p:txBody>
          <a:bodyPr>
            <a:spAutoFit/>
          </a:bodyPr>
          <a:lstStyle/>
          <a:p>
            <a:pPr>
              <a:spcBef>
                <a:spcPct val="50000"/>
              </a:spcBef>
            </a:pPr>
            <a:r>
              <a:rPr lang="en-US" sz="3600" b="1" dirty="0">
                <a:cs typeface="Arial" charset="0"/>
              </a:rPr>
              <a:t>PPE (b)  =</a:t>
            </a:r>
          </a:p>
        </p:txBody>
      </p:sp>
      <p:sp>
        <p:nvSpPr>
          <p:cNvPr id="462851" name="Text Box 3"/>
          <p:cNvSpPr txBox="1">
            <a:spLocks noChangeArrowheads="1"/>
          </p:cNvSpPr>
          <p:nvPr/>
        </p:nvSpPr>
        <p:spPr bwMode="auto">
          <a:xfrm>
            <a:off x="3124200" y="1219200"/>
            <a:ext cx="3048000" cy="762000"/>
          </a:xfrm>
          <a:prstGeom prst="rect">
            <a:avLst/>
          </a:prstGeom>
          <a:noFill/>
          <a:ln w="9525">
            <a:noFill/>
            <a:miter lim="800000"/>
            <a:headEnd/>
            <a:tailEnd/>
          </a:ln>
          <a:effectLst/>
        </p:spPr>
        <p:txBody>
          <a:bodyPr>
            <a:spAutoFit/>
          </a:bodyPr>
          <a:lstStyle/>
          <a:p>
            <a:pPr>
              <a:spcBef>
                <a:spcPct val="50000"/>
              </a:spcBef>
            </a:pPr>
            <a:r>
              <a:rPr lang="en-US" sz="4400" dirty="0" err="1">
                <a:cs typeface="Arial" charset="0"/>
              </a:rPr>
              <a:t>S</a:t>
            </a:r>
            <a:r>
              <a:rPr lang="en-US" sz="3200" i="1" dirty="0" err="1">
                <a:cs typeface="Arial" charset="0"/>
              </a:rPr>
              <a:t>ba</a:t>
            </a:r>
            <a:r>
              <a:rPr lang="en-US" sz="3200" i="1" dirty="0">
                <a:cs typeface="Arial" charset="0"/>
              </a:rPr>
              <a:t> </a:t>
            </a:r>
            <a:r>
              <a:rPr lang="en-US" sz="4400" dirty="0" err="1">
                <a:cs typeface="Arial" charset="0"/>
              </a:rPr>
              <a:t>N</a:t>
            </a:r>
            <a:r>
              <a:rPr lang="en-US" sz="3200" i="1" dirty="0" err="1">
                <a:cs typeface="Arial" charset="0"/>
              </a:rPr>
              <a:t>b</a:t>
            </a:r>
            <a:endParaRPr lang="en-US" sz="3200" i="1" dirty="0">
              <a:cs typeface="Arial" charset="0"/>
            </a:endParaRPr>
          </a:p>
        </p:txBody>
      </p:sp>
      <p:sp>
        <p:nvSpPr>
          <p:cNvPr id="462852" name="Text Box 4"/>
          <p:cNvSpPr txBox="1">
            <a:spLocks noChangeArrowheads="1"/>
          </p:cNvSpPr>
          <p:nvPr/>
        </p:nvSpPr>
        <p:spPr bwMode="auto">
          <a:xfrm>
            <a:off x="2971800" y="1828800"/>
            <a:ext cx="3733800" cy="701675"/>
          </a:xfrm>
          <a:prstGeom prst="rect">
            <a:avLst/>
          </a:prstGeom>
          <a:noFill/>
          <a:ln w="9525">
            <a:noFill/>
            <a:miter lim="800000"/>
            <a:headEnd/>
            <a:tailEnd/>
          </a:ln>
          <a:effectLst/>
        </p:spPr>
        <p:txBody>
          <a:bodyPr>
            <a:spAutoFit/>
          </a:bodyPr>
          <a:lstStyle/>
          <a:p>
            <a:pPr>
              <a:spcBef>
                <a:spcPct val="50000"/>
              </a:spcBef>
            </a:pPr>
            <a:r>
              <a:rPr lang="en-US" sz="4000" dirty="0" err="1">
                <a:cs typeface="Arial" charset="0"/>
              </a:rPr>
              <a:t>S</a:t>
            </a:r>
            <a:r>
              <a:rPr lang="en-US" sz="3200" i="1" dirty="0" err="1">
                <a:cs typeface="Arial" charset="0"/>
              </a:rPr>
              <a:t>ba</a:t>
            </a:r>
            <a:r>
              <a:rPr lang="en-US" sz="3200" i="1" dirty="0">
                <a:cs typeface="Arial" charset="0"/>
              </a:rPr>
              <a:t> </a:t>
            </a:r>
            <a:r>
              <a:rPr lang="en-US" sz="4000" dirty="0" err="1">
                <a:cs typeface="Arial" charset="0"/>
              </a:rPr>
              <a:t>N</a:t>
            </a:r>
            <a:r>
              <a:rPr lang="en-US" sz="3200" i="1" dirty="0" err="1">
                <a:cs typeface="Arial" charset="0"/>
              </a:rPr>
              <a:t>b</a:t>
            </a:r>
            <a:r>
              <a:rPr lang="en-US" sz="4000" dirty="0" err="1">
                <a:cs typeface="Arial" charset="0"/>
              </a:rPr>
              <a:t>+S</a:t>
            </a:r>
            <a:r>
              <a:rPr lang="en-US" sz="3200" i="1" dirty="0" err="1">
                <a:cs typeface="Arial" charset="0"/>
              </a:rPr>
              <a:t>ab</a:t>
            </a:r>
            <a:r>
              <a:rPr lang="en-US" sz="3200" i="1" dirty="0">
                <a:cs typeface="Arial" charset="0"/>
              </a:rPr>
              <a:t> </a:t>
            </a:r>
            <a:r>
              <a:rPr lang="en-US" sz="4000" dirty="0">
                <a:cs typeface="Arial" charset="0"/>
              </a:rPr>
              <a:t>N</a:t>
            </a:r>
            <a:r>
              <a:rPr lang="en-US" sz="3200" i="1" dirty="0">
                <a:cs typeface="Arial" charset="0"/>
              </a:rPr>
              <a:t>a</a:t>
            </a:r>
          </a:p>
        </p:txBody>
      </p:sp>
      <p:sp>
        <p:nvSpPr>
          <p:cNvPr id="462853" name="Line 5"/>
          <p:cNvSpPr>
            <a:spLocks noChangeShapeType="1"/>
          </p:cNvSpPr>
          <p:nvPr/>
        </p:nvSpPr>
        <p:spPr bwMode="auto">
          <a:xfrm flipV="1">
            <a:off x="3124200" y="1905000"/>
            <a:ext cx="38100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IN"/>
          </a:p>
        </p:txBody>
      </p:sp>
      <p:sp>
        <p:nvSpPr>
          <p:cNvPr id="462855" name="Text Box 7"/>
          <p:cNvSpPr txBox="1">
            <a:spLocks noChangeArrowheads="1"/>
          </p:cNvSpPr>
          <p:nvPr/>
        </p:nvSpPr>
        <p:spPr bwMode="auto">
          <a:xfrm>
            <a:off x="501650" y="3881438"/>
            <a:ext cx="8534400" cy="2329869"/>
          </a:xfrm>
          <a:prstGeom prst="rect">
            <a:avLst/>
          </a:prstGeom>
          <a:noFill/>
          <a:ln w="9525">
            <a:noFill/>
            <a:miter lim="800000"/>
            <a:headEnd/>
            <a:tailEnd/>
          </a:ln>
          <a:effectLst/>
        </p:spPr>
        <p:txBody>
          <a:bodyPr>
            <a:spAutoFit/>
          </a:bodyPr>
          <a:lstStyle/>
          <a:p>
            <a:pPr algn="l">
              <a:lnSpc>
                <a:spcPct val="60000"/>
              </a:lnSpc>
              <a:spcBef>
                <a:spcPct val="50000"/>
              </a:spcBef>
            </a:pPr>
            <a:r>
              <a:rPr lang="en-US" sz="2000" dirty="0">
                <a:cs typeface="Arial" charset="0"/>
              </a:rPr>
              <a:t>Where :</a:t>
            </a:r>
          </a:p>
          <a:p>
            <a:pPr algn="l">
              <a:lnSpc>
                <a:spcPct val="60000"/>
              </a:lnSpc>
              <a:spcBef>
                <a:spcPct val="50000"/>
              </a:spcBef>
            </a:pPr>
            <a:r>
              <a:rPr lang="en-US" sz="2000" dirty="0" smtClean="0">
                <a:cs typeface="Arial" charset="0"/>
              </a:rPr>
              <a:t>PPE </a:t>
            </a:r>
            <a:r>
              <a:rPr lang="en-US" sz="2000" dirty="0">
                <a:cs typeface="Arial" charset="0"/>
              </a:rPr>
              <a:t>= Population Proportion Estimates (PPE)</a:t>
            </a:r>
          </a:p>
          <a:p>
            <a:pPr algn="l">
              <a:lnSpc>
                <a:spcPct val="60000"/>
              </a:lnSpc>
              <a:spcBef>
                <a:spcPct val="50000"/>
              </a:spcBef>
            </a:pPr>
            <a:r>
              <a:rPr lang="en-US" sz="2000" dirty="0">
                <a:cs typeface="Arial" charset="0"/>
              </a:rPr>
              <a:t> b    =   In-treatment IDUs</a:t>
            </a:r>
          </a:p>
          <a:p>
            <a:pPr algn="l">
              <a:lnSpc>
                <a:spcPct val="60000"/>
              </a:lnSpc>
              <a:spcBef>
                <a:spcPct val="50000"/>
              </a:spcBef>
            </a:pPr>
            <a:r>
              <a:rPr lang="en-US" sz="2000" dirty="0" err="1">
                <a:cs typeface="Arial" charset="0"/>
              </a:rPr>
              <a:t>S</a:t>
            </a:r>
            <a:r>
              <a:rPr lang="en-US" sz="2000" i="1" dirty="0" err="1">
                <a:cs typeface="Arial" charset="0"/>
              </a:rPr>
              <a:t>ab</a:t>
            </a:r>
            <a:r>
              <a:rPr lang="en-US" sz="2000" dirty="0">
                <a:cs typeface="Arial" charset="0"/>
              </a:rPr>
              <a:t> = proportion of population (</a:t>
            </a:r>
            <a:r>
              <a:rPr lang="en-US" sz="2000" i="1" dirty="0">
                <a:cs typeface="Arial" charset="0"/>
              </a:rPr>
              <a:t>a)</a:t>
            </a:r>
            <a:r>
              <a:rPr lang="en-US" sz="2000" dirty="0">
                <a:cs typeface="Arial" charset="0"/>
              </a:rPr>
              <a:t> recruited by population (</a:t>
            </a:r>
            <a:r>
              <a:rPr lang="en-US" sz="2000" i="1" dirty="0">
                <a:cs typeface="Arial" charset="0"/>
              </a:rPr>
              <a:t>b)</a:t>
            </a:r>
          </a:p>
          <a:p>
            <a:pPr algn="l">
              <a:lnSpc>
                <a:spcPct val="60000"/>
              </a:lnSpc>
              <a:spcBef>
                <a:spcPct val="50000"/>
              </a:spcBef>
            </a:pPr>
            <a:r>
              <a:rPr lang="en-US" sz="2000" dirty="0" err="1">
                <a:cs typeface="Arial" charset="0"/>
              </a:rPr>
              <a:t>S</a:t>
            </a:r>
            <a:r>
              <a:rPr lang="en-US" sz="2000" i="1" dirty="0" err="1">
                <a:cs typeface="Arial" charset="0"/>
              </a:rPr>
              <a:t>ba</a:t>
            </a:r>
            <a:r>
              <a:rPr lang="en-US" sz="2000" dirty="0">
                <a:cs typeface="Arial" charset="0"/>
              </a:rPr>
              <a:t> = proportion of population </a:t>
            </a:r>
            <a:r>
              <a:rPr lang="en-US" sz="2000" i="1" dirty="0">
                <a:cs typeface="Arial" charset="0"/>
              </a:rPr>
              <a:t>(b)</a:t>
            </a:r>
            <a:r>
              <a:rPr lang="en-US" sz="2000" dirty="0">
                <a:cs typeface="Arial" charset="0"/>
              </a:rPr>
              <a:t> recruited by population (a)</a:t>
            </a:r>
            <a:endParaRPr lang="en-US" sz="2000" i="1" dirty="0">
              <a:cs typeface="Arial" charset="0"/>
            </a:endParaRPr>
          </a:p>
          <a:p>
            <a:pPr algn="l">
              <a:lnSpc>
                <a:spcPct val="60000"/>
              </a:lnSpc>
              <a:spcBef>
                <a:spcPct val="50000"/>
              </a:spcBef>
            </a:pPr>
            <a:r>
              <a:rPr lang="en-US" sz="2000" dirty="0">
                <a:cs typeface="Arial" charset="0"/>
              </a:rPr>
              <a:t>N</a:t>
            </a:r>
            <a:r>
              <a:rPr lang="en-US" sz="2000" i="1" dirty="0">
                <a:cs typeface="Arial" charset="0"/>
              </a:rPr>
              <a:t>a</a:t>
            </a:r>
            <a:r>
              <a:rPr lang="en-US" sz="2000" dirty="0">
                <a:cs typeface="Arial" charset="0"/>
              </a:rPr>
              <a:t> = mean network size of known IDUs reported by population (</a:t>
            </a:r>
            <a:r>
              <a:rPr lang="en-US" sz="2000" i="1" dirty="0">
                <a:cs typeface="Arial" charset="0"/>
              </a:rPr>
              <a:t>a)</a:t>
            </a:r>
          </a:p>
          <a:p>
            <a:pPr algn="l">
              <a:lnSpc>
                <a:spcPct val="60000"/>
              </a:lnSpc>
              <a:spcBef>
                <a:spcPct val="50000"/>
              </a:spcBef>
            </a:pPr>
            <a:r>
              <a:rPr lang="en-US" sz="2000" dirty="0" err="1">
                <a:cs typeface="Arial" charset="0"/>
              </a:rPr>
              <a:t>N</a:t>
            </a:r>
            <a:r>
              <a:rPr lang="en-US" sz="2000" i="1" dirty="0" err="1">
                <a:cs typeface="Arial" charset="0"/>
              </a:rPr>
              <a:t>b</a:t>
            </a:r>
            <a:r>
              <a:rPr lang="en-US" sz="2000" dirty="0">
                <a:cs typeface="Arial" charset="0"/>
              </a:rPr>
              <a:t>=  mean network size of known IDUs reported by population (</a:t>
            </a:r>
            <a:r>
              <a:rPr lang="en-US" sz="2000" i="1" dirty="0">
                <a:cs typeface="Arial" charset="0"/>
              </a:rPr>
              <a:t>b)</a:t>
            </a:r>
          </a:p>
        </p:txBody>
      </p:sp>
      <p:sp>
        <p:nvSpPr>
          <p:cNvPr id="462856" name="Text Box 8"/>
          <p:cNvSpPr txBox="1">
            <a:spLocks noChangeArrowheads="1"/>
          </p:cNvSpPr>
          <p:nvPr/>
        </p:nvSpPr>
        <p:spPr bwMode="auto">
          <a:xfrm>
            <a:off x="3059832" y="2708920"/>
            <a:ext cx="5867400" cy="396875"/>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 (0.386 x 4.850)</a:t>
            </a:r>
          </a:p>
        </p:txBody>
      </p:sp>
      <p:sp>
        <p:nvSpPr>
          <p:cNvPr id="462857" name="Text Box 9"/>
          <p:cNvSpPr txBox="1">
            <a:spLocks noChangeArrowheads="1"/>
          </p:cNvSpPr>
          <p:nvPr/>
        </p:nvSpPr>
        <p:spPr bwMode="auto">
          <a:xfrm>
            <a:off x="3048000" y="3124200"/>
            <a:ext cx="426085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(0.386 x 4.850)+(0.290 x 5.238)</a:t>
            </a:r>
          </a:p>
        </p:txBody>
      </p:sp>
      <p:sp>
        <p:nvSpPr>
          <p:cNvPr id="462858" name="Text Box 10"/>
          <p:cNvSpPr txBox="1">
            <a:spLocks noChangeArrowheads="1"/>
          </p:cNvSpPr>
          <p:nvPr/>
        </p:nvSpPr>
        <p:spPr bwMode="auto">
          <a:xfrm>
            <a:off x="323850" y="2895600"/>
            <a:ext cx="3384550" cy="396875"/>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PPE (in-treatment IDU) =</a:t>
            </a:r>
          </a:p>
        </p:txBody>
      </p:sp>
      <p:sp>
        <p:nvSpPr>
          <p:cNvPr id="462859" name="Line 11"/>
          <p:cNvSpPr>
            <a:spLocks noChangeShapeType="1"/>
          </p:cNvSpPr>
          <p:nvPr/>
        </p:nvSpPr>
        <p:spPr bwMode="auto">
          <a:xfrm flipV="1">
            <a:off x="3203848" y="3124200"/>
            <a:ext cx="3411537" cy="17463"/>
          </a:xfrm>
          <a:prstGeom prst="line">
            <a:avLst/>
          </a:prstGeom>
          <a:noFill/>
          <a:ln w="9525">
            <a:solidFill>
              <a:schemeClr val="tx1"/>
            </a:solidFill>
            <a:round/>
            <a:headEnd/>
            <a:tailEnd/>
          </a:ln>
          <a:effectLst/>
        </p:spPr>
        <p:txBody>
          <a:bodyPr wrap="none" anchor="ctr"/>
          <a:lstStyle/>
          <a:p>
            <a:endParaRPr lang="en-IN"/>
          </a:p>
        </p:txBody>
      </p:sp>
      <p:sp>
        <p:nvSpPr>
          <p:cNvPr id="462860" name="Text Box 12"/>
          <p:cNvSpPr txBox="1">
            <a:spLocks noChangeArrowheads="1"/>
          </p:cNvSpPr>
          <p:nvPr/>
        </p:nvSpPr>
        <p:spPr bwMode="auto">
          <a:xfrm>
            <a:off x="6877050" y="2895600"/>
            <a:ext cx="12954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 0.551</a:t>
            </a:r>
          </a:p>
        </p:txBody>
      </p:sp>
      <p:sp>
        <p:nvSpPr>
          <p:cNvPr id="16" name="Title 15"/>
          <p:cNvSpPr>
            <a:spLocks noGrp="1"/>
          </p:cNvSpPr>
          <p:nvPr>
            <p:ph type="title"/>
          </p:nvPr>
        </p:nvSpPr>
        <p:spPr/>
        <p:txBody>
          <a:bodyPr>
            <a:normAutofit/>
          </a:bodyPr>
          <a:lstStyle/>
          <a:p>
            <a:r>
              <a:rPr lang="en-US" sz="5400" dirty="0" smtClean="0"/>
              <a:t>Core estimation formula</a:t>
            </a:r>
            <a:endParaRPr lang="en-IN" sz="5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a:xfrm>
            <a:off x="76200" y="152400"/>
            <a:ext cx="8991600" cy="1143000"/>
          </a:xfrm>
        </p:spPr>
        <p:txBody>
          <a:bodyPr>
            <a:normAutofit/>
          </a:bodyPr>
          <a:lstStyle/>
          <a:p>
            <a:r>
              <a:rPr lang="en-US" sz="4400" dirty="0">
                <a:solidFill>
                  <a:schemeClr val="accent1"/>
                </a:solidFill>
                <a:latin typeface="+mn-lt"/>
                <a:cs typeface="Arial" charset="0"/>
              </a:rPr>
              <a:t>Size Estimates of  IDU population</a:t>
            </a:r>
          </a:p>
        </p:txBody>
      </p:sp>
      <p:sp>
        <p:nvSpPr>
          <p:cNvPr id="182275" name="Rectangle 3"/>
          <p:cNvSpPr>
            <a:spLocks noGrp="1" noChangeArrowheads="1"/>
          </p:cNvSpPr>
          <p:nvPr>
            <p:ph type="body" idx="1"/>
          </p:nvPr>
        </p:nvSpPr>
        <p:spPr>
          <a:xfrm>
            <a:off x="457200" y="1371600"/>
            <a:ext cx="8229600" cy="4525963"/>
          </a:xfrm>
        </p:spPr>
        <p:txBody>
          <a:bodyPr/>
          <a:lstStyle/>
          <a:p>
            <a:pPr>
              <a:buFont typeface="Wingdings" pitchFamily="2" charset="2"/>
              <a:buNone/>
            </a:pPr>
            <a:r>
              <a:rPr lang="en-US" b="1" dirty="0">
                <a:cs typeface="Arial" charset="0"/>
              </a:rPr>
              <a:t>Estimated number of IDU population :</a:t>
            </a:r>
          </a:p>
          <a:p>
            <a:pPr>
              <a:buFont typeface="Wingdings" pitchFamily="2" charset="2"/>
              <a:buNone/>
            </a:pPr>
            <a:r>
              <a:rPr lang="en-US" dirty="0">
                <a:cs typeface="Arial" charset="0"/>
              </a:rPr>
              <a:t> 	</a:t>
            </a:r>
            <a:r>
              <a:rPr lang="en-US" sz="2800" dirty="0">
                <a:cs typeface="Arial" charset="0"/>
              </a:rPr>
              <a:t>  				</a:t>
            </a:r>
          </a:p>
        </p:txBody>
      </p:sp>
      <p:sp>
        <p:nvSpPr>
          <p:cNvPr id="182276" name="Text Box 4"/>
          <p:cNvSpPr txBox="1">
            <a:spLocks noChangeArrowheads="1"/>
          </p:cNvSpPr>
          <p:nvPr/>
        </p:nvSpPr>
        <p:spPr bwMode="auto">
          <a:xfrm>
            <a:off x="457200" y="2259013"/>
            <a:ext cx="8001000" cy="830997"/>
          </a:xfrm>
          <a:prstGeom prst="rect">
            <a:avLst/>
          </a:prstGeom>
          <a:noFill/>
          <a:ln w="9525">
            <a:solidFill>
              <a:srgbClr val="FFFF66"/>
            </a:solidFill>
            <a:miter lim="800000"/>
            <a:headEnd/>
            <a:tailEnd/>
          </a:ln>
          <a:effectLst/>
        </p:spPr>
        <p:txBody>
          <a:bodyPr>
            <a:spAutoFit/>
          </a:bodyPr>
          <a:lstStyle/>
          <a:p>
            <a:pPr>
              <a:spcBef>
                <a:spcPct val="50000"/>
              </a:spcBef>
            </a:pPr>
            <a:r>
              <a:rPr lang="en-US" sz="2400" b="1" dirty="0">
                <a:cs typeface="Arial" charset="0"/>
              </a:rPr>
              <a:t>Number of IDUs currently attending drug </a:t>
            </a:r>
            <a:r>
              <a:rPr lang="en-US" sz="2400" b="1" dirty="0" smtClean="0">
                <a:cs typeface="Arial" charset="0"/>
              </a:rPr>
              <a:t>clinics / PPE </a:t>
            </a:r>
            <a:r>
              <a:rPr lang="en-US" sz="2400" b="1" dirty="0">
                <a:cs typeface="Arial" charset="0"/>
              </a:rPr>
              <a:t>of the in-treatment IDUs </a:t>
            </a:r>
          </a:p>
        </p:txBody>
      </p:sp>
      <p:sp>
        <p:nvSpPr>
          <p:cNvPr id="182277" name="Text Box 5"/>
          <p:cNvSpPr txBox="1">
            <a:spLocks noChangeArrowheads="1"/>
          </p:cNvSpPr>
          <p:nvPr/>
        </p:nvSpPr>
        <p:spPr bwMode="auto">
          <a:xfrm>
            <a:off x="2438400" y="3489325"/>
            <a:ext cx="2819400" cy="1311275"/>
          </a:xfrm>
          <a:prstGeom prst="rect">
            <a:avLst/>
          </a:prstGeom>
          <a:noFill/>
          <a:ln w="9525">
            <a:noFill/>
            <a:miter lim="800000"/>
            <a:headEnd/>
            <a:tailEnd/>
          </a:ln>
          <a:effectLst/>
        </p:spPr>
        <p:txBody>
          <a:bodyPr>
            <a:spAutoFit/>
          </a:bodyPr>
          <a:lstStyle/>
          <a:p>
            <a:pPr>
              <a:spcBef>
                <a:spcPct val="50000"/>
              </a:spcBef>
            </a:pPr>
            <a:r>
              <a:rPr lang="en-US" sz="3200" b="1" dirty="0">
                <a:solidFill>
                  <a:srgbClr val="FF33CC"/>
                </a:solidFill>
                <a:effectLst>
                  <a:outerShdw blurRad="38100" dist="38100" dir="2700000" algn="tl">
                    <a:srgbClr val="000000"/>
                  </a:outerShdw>
                </a:effectLst>
                <a:cs typeface="Arial" charset="0"/>
              </a:rPr>
              <a:t>1,981</a:t>
            </a:r>
          </a:p>
          <a:p>
            <a:pPr>
              <a:spcBef>
                <a:spcPct val="50000"/>
              </a:spcBef>
            </a:pPr>
            <a:r>
              <a:rPr lang="en-US" sz="3200" b="1" dirty="0">
                <a:solidFill>
                  <a:srgbClr val="FF33CC"/>
                </a:solidFill>
                <a:effectLst>
                  <a:outerShdw blurRad="38100" dist="38100" dir="2700000" algn="tl">
                    <a:srgbClr val="000000"/>
                  </a:outerShdw>
                </a:effectLst>
                <a:cs typeface="Arial" charset="0"/>
              </a:rPr>
              <a:t>.551</a:t>
            </a:r>
          </a:p>
        </p:txBody>
      </p:sp>
      <p:sp>
        <p:nvSpPr>
          <p:cNvPr id="182278" name="Text Box 6"/>
          <p:cNvSpPr txBox="1">
            <a:spLocks noChangeArrowheads="1"/>
          </p:cNvSpPr>
          <p:nvPr/>
        </p:nvSpPr>
        <p:spPr bwMode="auto">
          <a:xfrm>
            <a:off x="4419600" y="3778250"/>
            <a:ext cx="43434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FF33CC"/>
                </a:solidFill>
                <a:effectLst>
                  <a:outerShdw blurRad="38100" dist="38100" dir="2700000" algn="tl">
                    <a:srgbClr val="000000"/>
                  </a:outerShdw>
                </a:effectLst>
                <a:cs typeface="Arial" charset="0"/>
              </a:rPr>
              <a:t>=  </a:t>
            </a:r>
            <a:r>
              <a:rPr lang="en-US" sz="3200" b="1" dirty="0" smtClean="0">
                <a:solidFill>
                  <a:srgbClr val="FF33CC"/>
                </a:solidFill>
                <a:effectLst>
                  <a:outerShdw blurRad="38100" dist="38100" dir="2700000" algn="tl">
                    <a:srgbClr val="000000"/>
                  </a:outerShdw>
                </a:effectLst>
                <a:cs typeface="Arial" charset="0"/>
              </a:rPr>
              <a:t>3,595</a:t>
            </a:r>
            <a:endParaRPr lang="en-US" sz="3200" b="1" dirty="0">
              <a:solidFill>
                <a:srgbClr val="FF33CC"/>
              </a:solidFill>
              <a:effectLst>
                <a:outerShdw blurRad="38100" dist="38100" dir="2700000" algn="tl">
                  <a:srgbClr val="000000"/>
                </a:outerShdw>
              </a:effectLst>
              <a:cs typeface="Arial" charset="0"/>
            </a:endParaRPr>
          </a:p>
        </p:txBody>
      </p:sp>
      <p:sp>
        <p:nvSpPr>
          <p:cNvPr id="182279" name="Line 7"/>
          <p:cNvSpPr>
            <a:spLocks noChangeShapeType="1"/>
          </p:cNvSpPr>
          <p:nvPr/>
        </p:nvSpPr>
        <p:spPr bwMode="auto">
          <a:xfrm>
            <a:off x="2483768" y="4221088"/>
            <a:ext cx="1143000" cy="0"/>
          </a:xfrm>
          <a:prstGeom prst="line">
            <a:avLst/>
          </a:prstGeom>
          <a:noFill/>
          <a:ln w="38100">
            <a:solidFill>
              <a:srgbClr val="FF33CC"/>
            </a:solidFill>
            <a:round/>
            <a:headEnd/>
            <a:tailEnd/>
          </a:ln>
          <a:effectLst/>
        </p:spPr>
        <p:txBody>
          <a:bodyPr wrap="none" anchor="ctr"/>
          <a:lstStyle/>
          <a:p>
            <a:endParaRPr lang="en-IN"/>
          </a:p>
        </p:txBody>
      </p:sp>
      <p:sp>
        <p:nvSpPr>
          <p:cNvPr id="182281" name="Text Box 9"/>
          <p:cNvSpPr txBox="1">
            <a:spLocks noChangeArrowheads="1"/>
          </p:cNvSpPr>
          <p:nvPr/>
        </p:nvSpPr>
        <p:spPr bwMode="auto">
          <a:xfrm>
            <a:off x="228600" y="5103813"/>
            <a:ext cx="8686800" cy="1600438"/>
          </a:xfrm>
          <a:prstGeom prst="rect">
            <a:avLst/>
          </a:prstGeom>
          <a:noFill/>
          <a:ln w="9525">
            <a:noFill/>
            <a:miter lim="800000"/>
            <a:headEnd/>
            <a:tailEnd/>
          </a:ln>
          <a:effectLst/>
        </p:spPr>
        <p:txBody>
          <a:bodyPr>
            <a:spAutoFit/>
          </a:bodyPr>
          <a:lstStyle/>
          <a:p>
            <a:pPr>
              <a:spcBef>
                <a:spcPct val="50000"/>
              </a:spcBef>
            </a:pPr>
            <a:r>
              <a:rPr lang="en-US" sz="2800" b="1" dirty="0">
                <a:cs typeface="Arial" charset="0"/>
              </a:rPr>
              <a:t>Estimated number of IDUs in Bangkok during  October 2003- March 31, 2004 would be </a:t>
            </a:r>
            <a:r>
              <a:rPr lang="en-US" sz="2800" b="1" dirty="0" smtClean="0">
                <a:cs typeface="Arial" charset="0"/>
              </a:rPr>
              <a:t>3,595</a:t>
            </a:r>
            <a:endParaRPr lang="en-US" sz="2800" b="1" dirty="0">
              <a:cs typeface="Arial" charset="0"/>
            </a:endParaRPr>
          </a:p>
          <a:p>
            <a:pPr>
              <a:spcBef>
                <a:spcPct val="50000"/>
              </a:spcBef>
            </a:pPr>
            <a:endParaRPr lang="en-US" sz="2800" b="1" dirty="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lstStyle/>
          <a:p>
            <a:r>
              <a:rPr lang="en-US" dirty="0">
                <a:solidFill>
                  <a:schemeClr val="accent1"/>
                </a:solidFill>
                <a:latin typeface="+mn-lt"/>
                <a:cs typeface="Arial" charset="0"/>
              </a:rPr>
              <a:t>RDS : Pros </a:t>
            </a:r>
            <a:r>
              <a:rPr lang="en-US" dirty="0" err="1">
                <a:solidFill>
                  <a:schemeClr val="accent1"/>
                </a:solidFill>
                <a:latin typeface="+mn-lt"/>
                <a:cs typeface="Arial" charset="0"/>
              </a:rPr>
              <a:t>vs</a:t>
            </a:r>
            <a:r>
              <a:rPr lang="en-US" dirty="0">
                <a:solidFill>
                  <a:schemeClr val="accent1"/>
                </a:solidFill>
                <a:latin typeface="+mn-lt"/>
                <a:cs typeface="Arial" charset="0"/>
              </a:rPr>
              <a:t> Cons</a:t>
            </a:r>
            <a:endParaRPr lang="th-TH" dirty="0">
              <a:solidFill>
                <a:schemeClr val="accent1"/>
              </a:solidFill>
              <a:latin typeface="+mn-lt"/>
              <a:cs typeface="Arial" charset="0"/>
            </a:endParaRPr>
          </a:p>
        </p:txBody>
      </p:sp>
      <p:sp>
        <p:nvSpPr>
          <p:cNvPr id="206851" name="Rectangle 3"/>
          <p:cNvSpPr>
            <a:spLocks noGrp="1" noChangeArrowheads="1"/>
          </p:cNvSpPr>
          <p:nvPr>
            <p:ph idx="1"/>
          </p:nvPr>
        </p:nvSpPr>
        <p:spPr/>
        <p:txBody>
          <a:bodyPr>
            <a:noAutofit/>
          </a:bodyPr>
          <a:lstStyle/>
          <a:p>
            <a:pPr>
              <a:lnSpc>
                <a:spcPct val="80000"/>
              </a:lnSpc>
              <a:buFont typeface="Wingdings" pitchFamily="2" charset="2"/>
              <a:buNone/>
            </a:pPr>
            <a:r>
              <a:rPr lang="en-US" sz="3600" b="1" dirty="0">
                <a:cs typeface="Arial" charset="0"/>
              </a:rPr>
              <a:t>Pros :</a:t>
            </a:r>
          </a:p>
          <a:p>
            <a:pPr>
              <a:lnSpc>
                <a:spcPct val="80000"/>
              </a:lnSpc>
            </a:pPr>
            <a:r>
              <a:rPr lang="en-US" dirty="0">
                <a:cs typeface="Arial" charset="0"/>
              </a:rPr>
              <a:t>Access more “hard-to-reach” persons (broad coverage) </a:t>
            </a:r>
          </a:p>
          <a:p>
            <a:pPr>
              <a:lnSpc>
                <a:spcPct val="80000"/>
              </a:lnSpc>
            </a:pPr>
            <a:r>
              <a:rPr lang="en-US" dirty="0">
                <a:cs typeface="Arial" charset="0"/>
              </a:rPr>
              <a:t>Can recruit a large sample with fewer resources </a:t>
            </a:r>
          </a:p>
          <a:p>
            <a:pPr>
              <a:lnSpc>
                <a:spcPct val="80000"/>
              </a:lnSpc>
            </a:pPr>
            <a:r>
              <a:rPr lang="en-US" dirty="0">
                <a:cs typeface="Arial" charset="0"/>
              </a:rPr>
              <a:t>Easy to implement and fewer staff needed</a:t>
            </a:r>
          </a:p>
          <a:p>
            <a:pPr>
              <a:lnSpc>
                <a:spcPct val="80000"/>
              </a:lnSpc>
              <a:buFont typeface="Wingdings" pitchFamily="2" charset="2"/>
              <a:buNone/>
            </a:pPr>
            <a:endParaRPr lang="en-US" sz="3600" b="1" dirty="0" smtClean="0">
              <a:cs typeface="Arial" charset="0"/>
            </a:endParaRPr>
          </a:p>
          <a:p>
            <a:pPr>
              <a:lnSpc>
                <a:spcPct val="80000"/>
              </a:lnSpc>
              <a:buFont typeface="Wingdings" pitchFamily="2" charset="2"/>
              <a:buNone/>
            </a:pPr>
            <a:r>
              <a:rPr lang="en-US" sz="3600" b="1" dirty="0" smtClean="0">
                <a:cs typeface="Arial" charset="0"/>
              </a:rPr>
              <a:t>Cons </a:t>
            </a:r>
            <a:r>
              <a:rPr lang="en-US" sz="3600" b="1" dirty="0">
                <a:cs typeface="Arial" charset="0"/>
              </a:rPr>
              <a:t>:</a:t>
            </a:r>
          </a:p>
          <a:p>
            <a:pPr>
              <a:lnSpc>
                <a:spcPct val="80000"/>
              </a:lnSpc>
            </a:pPr>
            <a:r>
              <a:rPr lang="en-US" dirty="0">
                <a:cs typeface="Arial" charset="0"/>
              </a:rPr>
              <a:t>Duplicate respondents </a:t>
            </a:r>
          </a:p>
          <a:p>
            <a:pPr>
              <a:lnSpc>
                <a:spcPct val="80000"/>
              </a:lnSpc>
            </a:pPr>
            <a:r>
              <a:rPr lang="en-US" dirty="0">
                <a:cs typeface="Arial" charset="0"/>
              </a:rPr>
              <a:t>Need to verify IDU membership</a:t>
            </a:r>
          </a:p>
          <a:p>
            <a:pPr>
              <a:lnSpc>
                <a:spcPct val="80000"/>
              </a:lnSpc>
            </a:pPr>
            <a:r>
              <a:rPr lang="en-US" dirty="0">
                <a:cs typeface="Arial" charset="0"/>
              </a:rPr>
              <a:t>Need to use special software to do analysis / to identify duplication</a:t>
            </a:r>
          </a:p>
          <a:p>
            <a:pPr>
              <a:lnSpc>
                <a:spcPct val="80000"/>
              </a:lnSpc>
              <a:buFont typeface="Wingdings" pitchFamily="2" charset="2"/>
              <a:buNone/>
            </a:pPr>
            <a:endParaRPr lang="th-TH" dirty="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PLACE Method</a:t>
            </a:r>
            <a:endParaRPr lang="en-IN" dirty="0"/>
          </a:p>
        </p:txBody>
      </p:sp>
      <p:sp>
        <p:nvSpPr>
          <p:cNvPr id="3" name="Subtitle 2"/>
          <p:cNvSpPr>
            <a:spLocks noGrp="1"/>
          </p:cNvSpPr>
          <p:nvPr>
            <p:ph type="subTitle" idx="1"/>
          </p:nvPr>
        </p:nvSpPr>
        <p:spPr/>
        <p:txBody>
          <a:bodyPr/>
          <a:lstStyle/>
          <a:p>
            <a:r>
              <a:rPr lang="en-US" dirty="0" smtClean="0"/>
              <a:t>Measure Evaluation</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method</a:t>
            </a:r>
            <a:endParaRPr lang="en-IN" dirty="0"/>
          </a:p>
        </p:txBody>
      </p:sp>
      <p:sp>
        <p:nvSpPr>
          <p:cNvPr id="3" name="Content Placeholder 2"/>
          <p:cNvSpPr>
            <a:spLocks noGrp="1"/>
          </p:cNvSpPr>
          <p:nvPr>
            <p:ph idx="1"/>
          </p:nvPr>
        </p:nvSpPr>
        <p:spPr/>
        <p:txBody>
          <a:bodyPr>
            <a:normAutofit/>
          </a:bodyPr>
          <a:lstStyle/>
          <a:p>
            <a:r>
              <a:rPr lang="en-US" dirty="0" smtClean="0"/>
              <a:t>Objectives</a:t>
            </a:r>
          </a:p>
          <a:p>
            <a:pPr lvl="1"/>
            <a:r>
              <a:rPr lang="en-IN" dirty="0" smtClean="0"/>
              <a:t>To identify geographic areas most likely to contain key HIV transmission networks;</a:t>
            </a:r>
          </a:p>
          <a:p>
            <a:pPr lvl="1"/>
            <a:r>
              <a:rPr lang="en-IN" dirty="0" smtClean="0"/>
              <a:t>To assess HIV prevention program coverage among groups most likely to acquire and transmit HIV; and</a:t>
            </a:r>
          </a:p>
          <a:p>
            <a:pPr lvl="1"/>
            <a:r>
              <a:rPr lang="en-IN" dirty="0" smtClean="0"/>
              <a:t>To provide specific actionable recommendations to address critical gaps in prevention programming.</a:t>
            </a:r>
          </a:p>
          <a:p>
            <a:pPr lvl="1"/>
            <a:endParaRPr lang="en-US" dirty="0" smtClean="0"/>
          </a:p>
          <a:p>
            <a:endParaRPr lang="en-US" dirty="0" smtClean="0"/>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smtClean="0"/>
              <a:t>Uses of size estimates</a:t>
            </a:r>
            <a:endParaRPr lang="en-IN" sz="6000" dirty="0"/>
          </a:p>
        </p:txBody>
      </p:sp>
      <p:sp>
        <p:nvSpPr>
          <p:cNvPr id="6" name="Content Placeholder 5"/>
          <p:cNvSpPr>
            <a:spLocks noGrp="1"/>
          </p:cNvSpPr>
          <p:nvPr>
            <p:ph idx="1"/>
          </p:nvPr>
        </p:nvSpPr>
        <p:spPr/>
        <p:txBody>
          <a:bodyPr>
            <a:normAutofit lnSpcReduction="10000"/>
          </a:bodyPr>
          <a:lstStyle/>
          <a:p>
            <a:r>
              <a:rPr lang="en-US" dirty="0" smtClean="0">
                <a:cs typeface="Arial" charset="0"/>
              </a:rPr>
              <a:t>Policy</a:t>
            </a:r>
          </a:p>
          <a:p>
            <a:pPr lvl="1"/>
            <a:r>
              <a:rPr lang="en-US" dirty="0" smtClean="0">
                <a:cs typeface="Arial" charset="0"/>
              </a:rPr>
              <a:t>Advocacy</a:t>
            </a:r>
          </a:p>
          <a:p>
            <a:pPr lvl="1"/>
            <a:r>
              <a:rPr lang="en-US" dirty="0" smtClean="0">
                <a:cs typeface="Arial" charset="0"/>
              </a:rPr>
              <a:t>Resource allocation</a:t>
            </a:r>
          </a:p>
          <a:p>
            <a:pPr lvl="1"/>
            <a:r>
              <a:rPr lang="en-US" dirty="0" smtClean="0">
                <a:cs typeface="Arial" charset="0"/>
              </a:rPr>
              <a:t>Planning the response</a:t>
            </a:r>
          </a:p>
          <a:p>
            <a:endParaRPr lang="en-US" dirty="0" smtClean="0">
              <a:cs typeface="Arial" charset="0"/>
            </a:endParaRPr>
          </a:p>
          <a:p>
            <a:r>
              <a:rPr lang="en-US" dirty="0" smtClean="0">
                <a:cs typeface="Arial" charset="0"/>
              </a:rPr>
              <a:t>Programs</a:t>
            </a:r>
          </a:p>
          <a:p>
            <a:pPr lvl="1"/>
            <a:r>
              <a:rPr lang="en-US" dirty="0" smtClean="0">
                <a:cs typeface="Arial" charset="0"/>
              </a:rPr>
              <a:t>Planning interventions</a:t>
            </a:r>
          </a:p>
          <a:p>
            <a:pPr lvl="1"/>
            <a:r>
              <a:rPr lang="en-US" dirty="0" smtClean="0">
                <a:cs typeface="Arial" charset="0"/>
              </a:rPr>
              <a:t>Measuring program coverage</a:t>
            </a:r>
          </a:p>
          <a:p>
            <a:pPr lvl="1"/>
            <a:r>
              <a:rPr lang="en-US" dirty="0" smtClean="0">
                <a:cs typeface="Arial" charset="0"/>
              </a:rPr>
              <a:t>Assessing program effectiveness</a:t>
            </a:r>
            <a:endParaRPr lang="th-TH" dirty="0" smtClean="0">
              <a:cs typeface="Arial" charset="0"/>
            </a:endParaRPr>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5-steps</a:t>
            </a:r>
            <a:endParaRPr lang="en-IN" dirty="0"/>
          </a:p>
        </p:txBody>
      </p:sp>
      <p:sp>
        <p:nvSpPr>
          <p:cNvPr id="3" name="Content Placeholder 2"/>
          <p:cNvSpPr>
            <a:spLocks noGrp="1"/>
          </p:cNvSpPr>
          <p:nvPr>
            <p:ph idx="1"/>
          </p:nvPr>
        </p:nvSpPr>
        <p:spPr>
          <a:xfrm>
            <a:off x="179512" y="1556793"/>
            <a:ext cx="8712968" cy="4844008"/>
          </a:xfrm>
        </p:spPr>
        <p:txBody>
          <a:bodyPr>
            <a:noAutofit/>
          </a:bodyPr>
          <a:lstStyle/>
          <a:p>
            <a:pPr marL="633222" indent="-514350">
              <a:buFont typeface="+mj-lt"/>
              <a:buAutoNum type="arabicPeriod"/>
            </a:pPr>
            <a:r>
              <a:rPr lang="en-IN" sz="1600" dirty="0" smtClean="0"/>
              <a:t>A national PLACE Steering Committee reviews the HIV epidemic and identifies Priority Prevention Areas (PPAs) where HIV prevention needs are most acute.</a:t>
            </a:r>
          </a:p>
          <a:p>
            <a:pPr marL="633222" indent="-514350">
              <a:buFont typeface="+mj-lt"/>
              <a:buAutoNum type="arabicPeriod"/>
            </a:pPr>
            <a:endParaRPr lang="en-IN" sz="1600" dirty="0" smtClean="0"/>
          </a:p>
          <a:p>
            <a:pPr marL="633222" indent="-514350">
              <a:buFont typeface="+mj-lt"/>
              <a:buAutoNum type="arabicPeriod"/>
            </a:pPr>
            <a:r>
              <a:rPr lang="en-IN" sz="1600" dirty="0" smtClean="0"/>
              <a:t>Local PLACE committees within each PPA take charge of local PLACE implementation. Interviewers conduct short surveys of 300-500 community informants to identify all local public venues (such as hotels, hostels, parks and bars) where people meet new sexual partners and where IDUs socialize.  </a:t>
            </a:r>
          </a:p>
          <a:p>
            <a:pPr marL="633222" indent="-514350">
              <a:buFont typeface="+mj-lt"/>
              <a:buAutoNum type="arabicPeriod"/>
            </a:pPr>
            <a:endParaRPr lang="en-IN" sz="1600" dirty="0" smtClean="0"/>
          </a:p>
          <a:p>
            <a:pPr marL="633222" indent="-514350">
              <a:buFont typeface="+mj-lt"/>
              <a:buAutoNum type="arabicPeriod"/>
            </a:pPr>
            <a:r>
              <a:rPr lang="en-IN" sz="1600" dirty="0" smtClean="0"/>
              <a:t>Trained interviewers visit all venues identified in Step 2 and characterize each  in terms of the type of venue, the type and number of people who visit the venue (including youth, IDUs, MSM, sex workers, and clients),  the existence of any current HIV/AIDS prevention programs at the venue, and the feasibility of future on-site prevention efforts.</a:t>
            </a:r>
          </a:p>
          <a:p>
            <a:pPr marL="633222" indent="-514350">
              <a:buFont typeface="+mj-lt"/>
              <a:buAutoNum type="arabicPeriod"/>
            </a:pPr>
            <a:endParaRPr lang="en-IN" sz="1600" dirty="0" smtClean="0"/>
          </a:p>
          <a:p>
            <a:pPr marL="633222" indent="-514350">
              <a:buFont typeface="+mj-lt"/>
              <a:buAutoNum type="arabicPeriod"/>
            </a:pPr>
            <a:r>
              <a:rPr lang="en-IN" sz="1600" dirty="0" smtClean="0"/>
              <a:t>A representative sample of  patrons is interviewed regarding their socio-demographic characteristics, their sexual and injecting drug use behaviours, and their exposure to HIV prevention programs, including HIV testing and condom promotion.</a:t>
            </a:r>
          </a:p>
          <a:p>
            <a:pPr marL="633222" indent="-514350">
              <a:buFont typeface="+mj-lt"/>
              <a:buAutoNum type="arabicPeriod"/>
            </a:pPr>
            <a:endParaRPr lang="en-IN" sz="1600" dirty="0" smtClean="0"/>
          </a:p>
          <a:p>
            <a:pPr marL="633222" indent="-514350">
              <a:buFont typeface="+mj-lt"/>
              <a:buAutoNum type="arabicPeriod"/>
            </a:pPr>
            <a:r>
              <a:rPr lang="en-IN" sz="1600" dirty="0" smtClean="0"/>
              <a:t>The findings are locally analyzed and interpreted in an action plan to address prevention gaps.</a:t>
            </a:r>
          </a:p>
          <a:p>
            <a:pPr marL="633222" indent="-514350">
              <a:buFont typeface="+mj-lt"/>
              <a:buAutoNum type="arabicPeriod"/>
            </a:pPr>
            <a:endParaRPr lang="en-IN"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8077200" cy="2896344"/>
          </a:xfrm>
        </p:spPr>
        <p:txBody>
          <a:bodyPr>
            <a:normAutofit fontScale="90000"/>
          </a:bodyPr>
          <a:lstStyle/>
          <a:p>
            <a:r>
              <a:rPr lang="en-US" sz="4800" dirty="0" smtClean="0"/>
              <a:t>A Geographic Approach to Mapping High Risk Locations for Scaling Up HIV Prevention Program in Karnataka</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Mapping: The purpose</a:t>
            </a:r>
            <a:endParaRPr lang="en-IN" sz="6000" dirty="0"/>
          </a:p>
        </p:txBody>
      </p:sp>
      <p:sp>
        <p:nvSpPr>
          <p:cNvPr id="3" name="Content Placeholder 2"/>
          <p:cNvSpPr>
            <a:spLocks noGrp="1"/>
          </p:cNvSpPr>
          <p:nvPr>
            <p:ph idx="1"/>
          </p:nvPr>
        </p:nvSpPr>
        <p:spPr/>
        <p:txBody>
          <a:bodyPr/>
          <a:lstStyle/>
          <a:p>
            <a:r>
              <a:rPr lang="en-US" dirty="0" smtClean="0"/>
              <a:t>To identify the location</a:t>
            </a:r>
          </a:p>
          <a:p>
            <a:r>
              <a:rPr lang="en-US" dirty="0" smtClean="0"/>
              <a:t>To estimate the size</a:t>
            </a:r>
          </a:p>
          <a:p>
            <a:r>
              <a:rPr lang="en-US" dirty="0" smtClean="0"/>
              <a:t>To understand the operational typology</a:t>
            </a:r>
          </a:p>
          <a:p>
            <a:endParaRPr lang="en-US" dirty="0" smtClean="0"/>
          </a:p>
          <a:p>
            <a:r>
              <a:rPr lang="en-US" dirty="0" smtClean="0"/>
              <a:t>Key at risk population groups</a:t>
            </a:r>
          </a:p>
          <a:p>
            <a:pPr lvl="1"/>
            <a:r>
              <a:rPr lang="en-US" dirty="0" smtClean="0"/>
              <a:t>female sex workers, </a:t>
            </a:r>
          </a:p>
          <a:p>
            <a:pPr lvl="1"/>
            <a:r>
              <a:rPr lang="en-US" dirty="0" smtClean="0"/>
              <a:t>high risk men who have sex with men, and </a:t>
            </a:r>
          </a:p>
          <a:p>
            <a:pPr lvl="1"/>
            <a:r>
              <a:rPr lang="en-US" dirty="0" smtClean="0"/>
              <a:t>injecting drug users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Mapping: The approach</a:t>
            </a:r>
            <a:endParaRPr lang="en-IN" sz="6000" dirty="0"/>
          </a:p>
        </p:txBody>
      </p:sp>
      <p:sp>
        <p:nvSpPr>
          <p:cNvPr id="4" name="Rectangle 6"/>
          <p:cNvSpPr>
            <a:spLocks noGrp="1" noChangeArrowheads="1"/>
          </p:cNvSpPr>
          <p:nvPr>
            <p:ph idx="1"/>
          </p:nvPr>
        </p:nvSpPr>
        <p:spPr/>
        <p:txBody>
          <a:bodyPr/>
          <a:lstStyle/>
          <a:p>
            <a:pPr>
              <a:lnSpc>
                <a:spcPct val="90000"/>
              </a:lnSpc>
            </a:pPr>
            <a:r>
              <a:rPr lang="en-US" sz="3200" dirty="0"/>
              <a:t>Geographic mapping</a:t>
            </a:r>
          </a:p>
          <a:p>
            <a:pPr lvl="1">
              <a:lnSpc>
                <a:spcPct val="90000"/>
              </a:lnSpc>
            </a:pPr>
            <a:r>
              <a:rPr lang="en-US" sz="2800" dirty="0">
                <a:solidFill>
                  <a:schemeClr val="folHlink"/>
                </a:solidFill>
              </a:rPr>
              <a:t>Map locations instead of risk populations</a:t>
            </a:r>
          </a:p>
          <a:p>
            <a:pPr>
              <a:lnSpc>
                <a:spcPct val="90000"/>
              </a:lnSpc>
            </a:pPr>
            <a:r>
              <a:rPr lang="en-US" sz="3200" dirty="0"/>
              <a:t>Not to over-burden the mapping with a lot of information</a:t>
            </a:r>
          </a:p>
          <a:p>
            <a:pPr>
              <a:lnSpc>
                <a:spcPct val="90000"/>
              </a:lnSpc>
            </a:pPr>
            <a:r>
              <a:rPr lang="en-US" sz="3200" dirty="0"/>
              <a:t>Keep the method simple and rapid</a:t>
            </a:r>
          </a:p>
          <a:p>
            <a:pPr>
              <a:lnSpc>
                <a:spcPct val="90000"/>
              </a:lnSpc>
            </a:pPr>
            <a:r>
              <a:rPr lang="en-US" sz="3200" dirty="0"/>
              <a:t>Map locations and hot spots in urban areas where high-risk activities take place</a:t>
            </a:r>
          </a:p>
          <a:p>
            <a:pPr>
              <a:lnSpc>
                <a:spcPct val="90000"/>
              </a:lnSpc>
            </a:pPr>
            <a:r>
              <a:rPr lang="en-US" sz="3200" dirty="0"/>
              <a:t>Profile these locations and hot spots to provide population estimates and operational typology</a:t>
            </a:r>
            <a:endParaRPr lang="en-US"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Mapping: The method</a:t>
            </a:r>
            <a:endParaRPr lang="en-IN" sz="6000" dirty="0"/>
          </a:p>
        </p:txBody>
      </p:sp>
      <p:pic>
        <p:nvPicPr>
          <p:cNvPr id="3" name="Picture 6" descr="Picture1"/>
          <p:cNvPicPr>
            <a:picLocks noChangeAspect="1" noChangeArrowheads="1"/>
          </p:cNvPicPr>
          <p:nvPr/>
        </p:nvPicPr>
        <p:blipFill>
          <a:blip r:embed="rId2" cstate="print"/>
          <a:srcRect/>
          <a:stretch>
            <a:fillRect/>
          </a:stretch>
        </p:blipFill>
        <p:spPr>
          <a:xfrm>
            <a:off x="323850" y="1836738"/>
            <a:ext cx="8496300" cy="4622800"/>
          </a:xfrm>
          <a:prstGeom prst="rect">
            <a:avLst/>
          </a:prstGeom>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Step 1: Finding locations</a:t>
            </a:r>
            <a:endParaRPr lang="en-IN" sz="5400" dirty="0"/>
          </a:p>
        </p:txBody>
      </p:sp>
      <p:sp>
        <p:nvSpPr>
          <p:cNvPr id="5" name="Rectangle 3"/>
          <p:cNvSpPr>
            <a:spLocks noGrp="1" noChangeArrowheads="1"/>
          </p:cNvSpPr>
          <p:nvPr>
            <p:ph idx="1"/>
          </p:nvPr>
        </p:nvSpPr>
        <p:spPr/>
        <p:txBody>
          <a:bodyPr>
            <a:normAutofit lnSpcReduction="10000"/>
          </a:bodyPr>
          <a:lstStyle/>
          <a:p>
            <a:pPr>
              <a:lnSpc>
                <a:spcPct val="80000"/>
              </a:lnSpc>
            </a:pPr>
            <a:r>
              <a:rPr lang="en-US" sz="2800" dirty="0"/>
              <a:t>Interview about 40-70 Key informants per town</a:t>
            </a:r>
          </a:p>
          <a:p>
            <a:pPr lvl="1">
              <a:lnSpc>
                <a:spcPct val="80000"/>
              </a:lnSpc>
            </a:pPr>
            <a:r>
              <a:rPr lang="en-US" sz="2400" dirty="0">
                <a:solidFill>
                  <a:schemeClr val="folHlink"/>
                </a:solidFill>
              </a:rPr>
              <a:t>Auto drivers, </a:t>
            </a:r>
            <a:r>
              <a:rPr lang="en-US" sz="2400" dirty="0" err="1">
                <a:solidFill>
                  <a:schemeClr val="folHlink"/>
                </a:solidFill>
              </a:rPr>
              <a:t>panwallas</a:t>
            </a:r>
            <a:r>
              <a:rPr lang="en-US" sz="2400" dirty="0">
                <a:solidFill>
                  <a:schemeClr val="folHlink"/>
                </a:solidFill>
              </a:rPr>
              <a:t>, </a:t>
            </a:r>
            <a:r>
              <a:rPr lang="en-US" sz="2400" dirty="0" err="1">
                <a:solidFill>
                  <a:schemeClr val="folHlink"/>
                </a:solidFill>
              </a:rPr>
              <a:t>coolis</a:t>
            </a:r>
            <a:r>
              <a:rPr lang="en-US" sz="2400" dirty="0">
                <a:solidFill>
                  <a:schemeClr val="folHlink"/>
                </a:solidFill>
              </a:rPr>
              <a:t>, </a:t>
            </a:r>
            <a:r>
              <a:rPr lang="en-US" sz="2400" dirty="0" err="1">
                <a:solidFill>
                  <a:schemeClr val="folHlink"/>
                </a:solidFill>
              </a:rPr>
              <a:t>hamalis</a:t>
            </a:r>
            <a:r>
              <a:rPr lang="en-US" sz="2400" dirty="0">
                <a:solidFill>
                  <a:schemeClr val="folHlink"/>
                </a:solidFill>
              </a:rPr>
              <a:t>, transportation workers, shop-keepers, lodge owners, vegetable/ fruit/ flower vendors, students, health care providers, drug stores</a:t>
            </a:r>
          </a:p>
          <a:p>
            <a:pPr>
              <a:lnSpc>
                <a:spcPct val="80000"/>
              </a:lnSpc>
            </a:pPr>
            <a:r>
              <a:rPr lang="en-US" sz="2800" dirty="0"/>
              <a:t>Ask about</a:t>
            </a:r>
          </a:p>
          <a:p>
            <a:pPr lvl="1">
              <a:lnSpc>
                <a:spcPct val="80000"/>
              </a:lnSpc>
            </a:pPr>
            <a:r>
              <a:rPr lang="en-US" sz="2400" dirty="0">
                <a:solidFill>
                  <a:schemeClr val="folHlink"/>
                </a:solidFill>
              </a:rPr>
              <a:t>Where do the female sex workers operate in the town?</a:t>
            </a:r>
          </a:p>
          <a:p>
            <a:pPr lvl="1">
              <a:lnSpc>
                <a:spcPct val="80000"/>
              </a:lnSpc>
            </a:pPr>
            <a:r>
              <a:rPr lang="en-US" sz="2400" dirty="0">
                <a:solidFill>
                  <a:schemeClr val="folHlink"/>
                </a:solidFill>
              </a:rPr>
              <a:t>Where do men who have sex with men operate in the town?</a:t>
            </a:r>
          </a:p>
          <a:p>
            <a:pPr lvl="1">
              <a:lnSpc>
                <a:spcPct val="80000"/>
              </a:lnSpc>
            </a:pPr>
            <a:r>
              <a:rPr lang="en-US" sz="2400" dirty="0">
                <a:solidFill>
                  <a:schemeClr val="folHlink"/>
                </a:solidFill>
              </a:rPr>
              <a:t>Where are the injecting drug users in the town?</a:t>
            </a:r>
          </a:p>
          <a:p>
            <a:pPr lvl="1">
              <a:lnSpc>
                <a:spcPct val="80000"/>
              </a:lnSpc>
            </a:pPr>
            <a:r>
              <a:rPr lang="en-US" sz="2400" dirty="0">
                <a:solidFill>
                  <a:schemeClr val="folHlink"/>
                </a:solidFill>
              </a:rPr>
              <a:t>Where are the traditional groups at risk such as Devadasis, </a:t>
            </a:r>
            <a:r>
              <a:rPr lang="en-US" sz="2400" dirty="0" err="1">
                <a:solidFill>
                  <a:schemeClr val="folHlink"/>
                </a:solidFill>
              </a:rPr>
              <a:t>Jogatis</a:t>
            </a:r>
            <a:r>
              <a:rPr lang="en-US" sz="2400" dirty="0">
                <a:solidFill>
                  <a:schemeClr val="folHlink"/>
                </a:solidFill>
              </a:rPr>
              <a:t>, and </a:t>
            </a:r>
            <a:r>
              <a:rPr lang="en-US" sz="2400" dirty="0" err="1">
                <a:solidFill>
                  <a:schemeClr val="folHlink"/>
                </a:solidFill>
              </a:rPr>
              <a:t>Jogapps</a:t>
            </a:r>
            <a:r>
              <a:rPr lang="en-US" sz="2400" dirty="0">
                <a:solidFill>
                  <a:schemeClr val="folHlink"/>
                </a:solidFill>
              </a:rPr>
              <a:t> in the town? </a:t>
            </a:r>
          </a:p>
          <a:p>
            <a:pPr lvl="1">
              <a:lnSpc>
                <a:spcPct val="80000"/>
              </a:lnSpc>
            </a:pPr>
            <a:r>
              <a:rPr lang="en-US" sz="2400" dirty="0">
                <a:solidFill>
                  <a:schemeClr val="folHlink"/>
                </a:solidFill>
              </a:rPr>
              <a:t>Type of these locations – residential, commercial, entertainment, official, educational, open spaces, etc.)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Step 2: Short listing locations</a:t>
            </a:r>
            <a:endParaRPr lang="en-IN" sz="4800" dirty="0"/>
          </a:p>
        </p:txBody>
      </p:sp>
      <p:sp>
        <p:nvSpPr>
          <p:cNvPr id="4" name="Rectangle 3"/>
          <p:cNvSpPr>
            <a:spLocks noGrp="1" noChangeArrowheads="1"/>
          </p:cNvSpPr>
          <p:nvPr>
            <p:ph idx="1"/>
          </p:nvPr>
        </p:nvSpPr>
        <p:spPr/>
        <p:txBody>
          <a:bodyPr/>
          <a:lstStyle/>
          <a:p>
            <a:r>
              <a:rPr lang="en-US" dirty="0"/>
              <a:t>Merge different locations that are geographically contiguous, and the ones that have duplicate names</a:t>
            </a:r>
          </a:p>
          <a:p>
            <a:r>
              <a:rPr lang="en-US" dirty="0"/>
              <a:t>Do a frequency tally of locations by the number of Key Informants reporting that location</a:t>
            </a:r>
          </a:p>
          <a:p>
            <a:r>
              <a:rPr lang="en-US" dirty="0"/>
              <a:t>Choose top 10-15 locations for detailed profiling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Step 3: Spot profiling</a:t>
            </a:r>
            <a:endParaRPr lang="en-IN" sz="6000" dirty="0"/>
          </a:p>
        </p:txBody>
      </p:sp>
      <p:sp>
        <p:nvSpPr>
          <p:cNvPr id="4" name="Rectangle 3"/>
          <p:cNvSpPr>
            <a:spLocks noGrp="1" noChangeArrowheads="1"/>
          </p:cNvSpPr>
          <p:nvPr>
            <p:ph idx="1"/>
          </p:nvPr>
        </p:nvSpPr>
        <p:spPr/>
        <p:txBody>
          <a:bodyPr>
            <a:normAutofit lnSpcReduction="10000"/>
          </a:bodyPr>
          <a:lstStyle/>
          <a:p>
            <a:pPr>
              <a:lnSpc>
                <a:spcPct val="90000"/>
              </a:lnSpc>
            </a:pPr>
            <a:r>
              <a:rPr lang="en-US" sz="2800" dirty="0"/>
              <a:t>Interview a minimum of 5 Key Informants closely associated with the risk activity in the spot</a:t>
            </a:r>
          </a:p>
          <a:p>
            <a:pPr lvl="1">
              <a:lnSpc>
                <a:spcPct val="90000"/>
              </a:lnSpc>
            </a:pPr>
            <a:r>
              <a:rPr lang="en-US" sz="2400" dirty="0">
                <a:solidFill>
                  <a:schemeClr val="folHlink"/>
                </a:solidFill>
              </a:rPr>
              <a:t>Female sex worker /MSM /Hijra, a madam/ </a:t>
            </a:r>
            <a:r>
              <a:rPr lang="en-US" sz="2400" dirty="0" err="1">
                <a:solidFill>
                  <a:schemeClr val="folHlink"/>
                </a:solidFill>
              </a:rPr>
              <a:t>Gharwali</a:t>
            </a:r>
            <a:r>
              <a:rPr lang="en-US" sz="2400" dirty="0">
                <a:solidFill>
                  <a:schemeClr val="folHlink"/>
                </a:solidFill>
              </a:rPr>
              <a:t>, a Lodge/ </a:t>
            </a:r>
            <a:r>
              <a:rPr lang="en-US" sz="2400" dirty="0" err="1">
                <a:solidFill>
                  <a:schemeClr val="folHlink"/>
                </a:solidFill>
              </a:rPr>
              <a:t>Dabha</a:t>
            </a:r>
            <a:r>
              <a:rPr lang="en-US" sz="2400" dirty="0">
                <a:solidFill>
                  <a:schemeClr val="folHlink"/>
                </a:solidFill>
              </a:rPr>
              <a:t> manager, a pimp</a:t>
            </a:r>
          </a:p>
          <a:p>
            <a:pPr>
              <a:lnSpc>
                <a:spcPct val="90000"/>
              </a:lnSpc>
            </a:pPr>
            <a:endParaRPr lang="en-US" sz="2800" dirty="0" smtClean="0"/>
          </a:p>
          <a:p>
            <a:pPr>
              <a:lnSpc>
                <a:spcPct val="90000"/>
              </a:lnSpc>
            </a:pPr>
            <a:r>
              <a:rPr lang="en-US" sz="2800" dirty="0" smtClean="0"/>
              <a:t>Collect </a:t>
            </a:r>
            <a:r>
              <a:rPr lang="en-US" sz="2800" dirty="0"/>
              <a:t>information on:</a:t>
            </a:r>
          </a:p>
          <a:p>
            <a:pPr lvl="1">
              <a:lnSpc>
                <a:spcPct val="90000"/>
              </a:lnSpc>
            </a:pPr>
            <a:r>
              <a:rPr lang="en-US" sz="2400" dirty="0">
                <a:solidFill>
                  <a:schemeClr val="folHlink"/>
                </a:solidFill>
              </a:rPr>
              <a:t>Size of the risk population in the spot (on a typical day, and weekly/seasonal variations)</a:t>
            </a:r>
          </a:p>
          <a:p>
            <a:pPr lvl="1">
              <a:lnSpc>
                <a:spcPct val="90000"/>
              </a:lnSpc>
            </a:pPr>
            <a:r>
              <a:rPr lang="en-US" sz="2400" dirty="0">
                <a:solidFill>
                  <a:schemeClr val="folHlink"/>
                </a:solidFill>
              </a:rPr>
              <a:t>Type of operation (seeking risk versus taking risk)</a:t>
            </a:r>
          </a:p>
          <a:p>
            <a:pPr lvl="1">
              <a:lnSpc>
                <a:spcPct val="90000"/>
              </a:lnSpc>
            </a:pPr>
            <a:r>
              <a:rPr lang="en-US" sz="2400" dirty="0">
                <a:solidFill>
                  <a:schemeClr val="folHlink"/>
                </a:solidFill>
              </a:rPr>
              <a:t>Approximate client volume (in case of FSW spots)</a:t>
            </a:r>
          </a:p>
          <a:p>
            <a:pPr>
              <a:lnSpc>
                <a:spcPct val="90000"/>
              </a:lnSpc>
            </a:pPr>
            <a:endParaRPr lang="en-US" sz="2800" dirty="0" smtClean="0"/>
          </a:p>
          <a:p>
            <a:pPr>
              <a:lnSpc>
                <a:spcPct val="90000"/>
              </a:lnSpc>
            </a:pPr>
            <a:r>
              <a:rPr lang="en-US" sz="2800" dirty="0" smtClean="0"/>
              <a:t>Triangulate </a:t>
            </a:r>
            <a:r>
              <a:rPr lang="en-US" sz="2800" dirty="0"/>
              <a:t>and firm up the estimation and typology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Coverage and process</a:t>
            </a:r>
            <a:endParaRPr lang="en-IN" dirty="0"/>
          </a:p>
        </p:txBody>
      </p:sp>
      <p:sp>
        <p:nvSpPr>
          <p:cNvPr id="4" name="Rectangle 3"/>
          <p:cNvSpPr>
            <a:spLocks noGrp="1" noChangeArrowheads="1"/>
          </p:cNvSpPr>
          <p:nvPr>
            <p:ph idx="1"/>
          </p:nvPr>
        </p:nvSpPr>
        <p:spPr/>
        <p:txBody>
          <a:bodyPr/>
          <a:lstStyle/>
          <a:p>
            <a:pPr>
              <a:lnSpc>
                <a:spcPct val="80000"/>
              </a:lnSpc>
            </a:pPr>
            <a:r>
              <a:rPr lang="en-US" dirty="0"/>
              <a:t>Coverage</a:t>
            </a:r>
          </a:p>
          <a:p>
            <a:pPr lvl="1">
              <a:lnSpc>
                <a:spcPct val="80000"/>
              </a:lnSpc>
            </a:pPr>
            <a:r>
              <a:rPr lang="en-US" dirty="0">
                <a:solidFill>
                  <a:schemeClr val="folHlink"/>
                </a:solidFill>
              </a:rPr>
              <a:t>Covered 198 towns in 26 districts + 49 zones in Bangalore Urban district </a:t>
            </a:r>
          </a:p>
          <a:p>
            <a:pPr>
              <a:lnSpc>
                <a:spcPct val="80000"/>
              </a:lnSpc>
            </a:pPr>
            <a:endParaRPr lang="en-US" dirty="0" smtClean="0"/>
          </a:p>
          <a:p>
            <a:pPr>
              <a:lnSpc>
                <a:spcPct val="80000"/>
              </a:lnSpc>
            </a:pPr>
            <a:r>
              <a:rPr lang="en-US" dirty="0" smtClean="0"/>
              <a:t>Process</a:t>
            </a:r>
            <a:endParaRPr lang="en-US" dirty="0"/>
          </a:p>
          <a:p>
            <a:pPr lvl="1">
              <a:lnSpc>
                <a:spcPct val="80000"/>
              </a:lnSpc>
            </a:pPr>
            <a:r>
              <a:rPr lang="en-US" dirty="0">
                <a:solidFill>
                  <a:schemeClr val="folHlink"/>
                </a:solidFill>
              </a:rPr>
              <a:t>The entire state was divided into three zones</a:t>
            </a:r>
          </a:p>
          <a:p>
            <a:pPr lvl="1">
              <a:lnSpc>
                <a:spcPct val="80000"/>
              </a:lnSpc>
            </a:pPr>
            <a:r>
              <a:rPr lang="en-US" dirty="0">
                <a:solidFill>
                  <a:schemeClr val="folHlink"/>
                </a:solidFill>
              </a:rPr>
              <a:t>Each zone had a team of 20 persons including 15 field researchers, 2 supervisors, 2 data collators and a helper</a:t>
            </a:r>
          </a:p>
          <a:p>
            <a:pPr lvl="1">
              <a:lnSpc>
                <a:spcPct val="80000"/>
              </a:lnSpc>
            </a:pPr>
            <a:r>
              <a:rPr lang="en-US" dirty="0">
                <a:solidFill>
                  <a:schemeClr val="folHlink"/>
                </a:solidFill>
              </a:rPr>
              <a:t>Each team mapped a town in about 3-5 days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Mapping: Results</a:t>
            </a:r>
            <a:endParaRPr lang="en-IN" sz="6000" dirty="0"/>
          </a:p>
        </p:txBody>
      </p:sp>
      <p:sp>
        <p:nvSpPr>
          <p:cNvPr id="3" name="Content Placeholder 2"/>
          <p:cNvSpPr>
            <a:spLocks noGrp="1"/>
          </p:cNvSpPr>
          <p:nvPr>
            <p:ph idx="1"/>
          </p:nvPr>
        </p:nvSpPr>
        <p:spPr/>
        <p:txBody>
          <a:bodyPr>
            <a:normAutofit lnSpcReduction="10000"/>
          </a:bodyPr>
          <a:lstStyle/>
          <a:p>
            <a:r>
              <a:rPr lang="en-US" sz="3600" dirty="0" smtClean="0"/>
              <a:t>A total of 76, 762 key informants interviewed</a:t>
            </a:r>
          </a:p>
          <a:p>
            <a:endParaRPr lang="en-US" sz="3600" dirty="0" smtClean="0"/>
          </a:p>
          <a:p>
            <a:r>
              <a:rPr lang="en-US" sz="3600" dirty="0" smtClean="0"/>
              <a:t>A total of 2,043 locations and 7,756 spots have been mapped</a:t>
            </a:r>
          </a:p>
          <a:p>
            <a:endParaRPr lang="en-US" sz="3600" dirty="0" smtClean="0"/>
          </a:p>
          <a:p>
            <a:r>
              <a:rPr lang="en-US" sz="3600" dirty="0" smtClean="0"/>
              <a:t>A total of 73,410 persons with high risk activities are estimated, including 34,810 in Bangalore</a:t>
            </a:r>
          </a:p>
          <a:p>
            <a:endParaRPr lang="en-IN"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Rot="1" noChangeArrowheads="1"/>
          </p:cNvSpPr>
          <p:nvPr>
            <p:ph type="title"/>
          </p:nvPr>
        </p:nvSpPr>
        <p:spPr>
          <a:xfrm>
            <a:off x="250825" y="260648"/>
            <a:ext cx="8893175" cy="1143000"/>
          </a:xfrm>
        </p:spPr>
        <p:txBody>
          <a:bodyPr>
            <a:normAutofit/>
          </a:bodyPr>
          <a:lstStyle/>
          <a:p>
            <a:r>
              <a:rPr lang="en-US" sz="6000" dirty="0" smtClean="0">
                <a:solidFill>
                  <a:srgbClr val="FFC000"/>
                </a:solidFill>
                <a:latin typeface="+mn-lt"/>
                <a:cs typeface="Arial" charset="0"/>
              </a:rPr>
              <a:t>Size estimation methods</a:t>
            </a:r>
            <a:endParaRPr lang="th-TH" sz="6000" dirty="0">
              <a:solidFill>
                <a:srgbClr val="FFC000"/>
              </a:solidFill>
              <a:latin typeface="+mn-lt"/>
              <a:cs typeface="Arial" charset="0"/>
            </a:endParaRPr>
          </a:p>
        </p:txBody>
      </p:sp>
      <p:sp>
        <p:nvSpPr>
          <p:cNvPr id="403463" name="Rectangle 7"/>
          <p:cNvSpPr>
            <a:spLocks noGrp="1" noChangeArrowheads="1"/>
          </p:cNvSpPr>
          <p:nvPr>
            <p:ph type="body" idx="1"/>
          </p:nvPr>
        </p:nvSpPr>
        <p:spPr/>
        <p:txBody>
          <a:bodyPr>
            <a:normAutofit fontScale="85000" lnSpcReduction="20000"/>
          </a:bodyPr>
          <a:lstStyle/>
          <a:p>
            <a:pPr>
              <a:lnSpc>
                <a:spcPct val="90000"/>
              </a:lnSpc>
            </a:pPr>
            <a:r>
              <a:rPr lang="en-US" dirty="0">
                <a:cs typeface="Arial" charset="0"/>
              </a:rPr>
              <a:t>Direct Methods</a:t>
            </a:r>
          </a:p>
          <a:p>
            <a:pPr lvl="1">
              <a:lnSpc>
                <a:spcPct val="90000"/>
              </a:lnSpc>
            </a:pPr>
            <a:r>
              <a:rPr lang="en-US" dirty="0">
                <a:cs typeface="Arial" charset="0"/>
              </a:rPr>
              <a:t>Census and Enumeration </a:t>
            </a:r>
            <a:r>
              <a:rPr lang="en-US" dirty="0" smtClean="0">
                <a:cs typeface="Arial" charset="0"/>
              </a:rPr>
              <a:t>Methods</a:t>
            </a:r>
            <a:endParaRPr lang="en-US" dirty="0">
              <a:cs typeface="Arial" charset="0"/>
            </a:endParaRPr>
          </a:p>
          <a:p>
            <a:pPr lvl="1">
              <a:lnSpc>
                <a:spcPct val="90000"/>
              </a:lnSpc>
            </a:pPr>
            <a:r>
              <a:rPr lang="en-US" dirty="0">
                <a:cs typeface="Arial" charset="0"/>
              </a:rPr>
              <a:t>Population </a:t>
            </a:r>
            <a:r>
              <a:rPr lang="en-US" dirty="0" smtClean="0">
                <a:cs typeface="Arial" charset="0"/>
              </a:rPr>
              <a:t>surveys</a:t>
            </a:r>
            <a:endParaRPr lang="en-US" dirty="0">
              <a:cs typeface="Arial" charset="0"/>
            </a:endParaRPr>
          </a:p>
          <a:p>
            <a:pPr>
              <a:lnSpc>
                <a:spcPct val="90000"/>
              </a:lnSpc>
            </a:pPr>
            <a:endParaRPr lang="en-US" dirty="0" smtClean="0">
              <a:cs typeface="Arial" charset="0"/>
            </a:endParaRPr>
          </a:p>
          <a:p>
            <a:pPr>
              <a:lnSpc>
                <a:spcPct val="90000"/>
              </a:lnSpc>
            </a:pPr>
            <a:r>
              <a:rPr lang="en-US" dirty="0" smtClean="0">
                <a:cs typeface="Arial" charset="0"/>
              </a:rPr>
              <a:t>Indirect </a:t>
            </a:r>
            <a:r>
              <a:rPr lang="en-US" dirty="0">
                <a:cs typeface="Arial" charset="0"/>
              </a:rPr>
              <a:t>Methods</a:t>
            </a:r>
          </a:p>
          <a:p>
            <a:pPr lvl="1">
              <a:lnSpc>
                <a:spcPct val="90000"/>
              </a:lnSpc>
            </a:pPr>
            <a:r>
              <a:rPr lang="en-US" dirty="0">
                <a:cs typeface="Arial" charset="0"/>
              </a:rPr>
              <a:t>Multiplier </a:t>
            </a:r>
            <a:r>
              <a:rPr lang="en-US" dirty="0" smtClean="0">
                <a:cs typeface="Arial" charset="0"/>
              </a:rPr>
              <a:t>methods</a:t>
            </a:r>
            <a:endParaRPr lang="en-US" dirty="0">
              <a:cs typeface="Arial" charset="0"/>
            </a:endParaRPr>
          </a:p>
          <a:p>
            <a:pPr lvl="1">
              <a:lnSpc>
                <a:spcPct val="90000"/>
              </a:lnSpc>
            </a:pPr>
            <a:r>
              <a:rPr lang="en-US" dirty="0">
                <a:cs typeface="Arial" charset="0"/>
              </a:rPr>
              <a:t>Capture –recapture </a:t>
            </a:r>
            <a:r>
              <a:rPr lang="en-US" dirty="0" smtClean="0">
                <a:cs typeface="Arial" charset="0"/>
              </a:rPr>
              <a:t>methods</a:t>
            </a:r>
            <a:endParaRPr lang="en-US" dirty="0">
              <a:cs typeface="Arial" charset="0"/>
            </a:endParaRPr>
          </a:p>
          <a:p>
            <a:pPr lvl="1">
              <a:lnSpc>
                <a:spcPct val="90000"/>
              </a:lnSpc>
            </a:pPr>
            <a:r>
              <a:rPr lang="en-US" dirty="0">
                <a:cs typeface="Arial" charset="0"/>
              </a:rPr>
              <a:t>Network analysis (i.e. </a:t>
            </a:r>
            <a:r>
              <a:rPr lang="en-US" dirty="0" smtClean="0">
                <a:cs typeface="Arial" charset="0"/>
              </a:rPr>
              <a:t>nomination, </a:t>
            </a:r>
            <a:r>
              <a:rPr lang="en-US" dirty="0">
                <a:cs typeface="Arial" charset="0"/>
              </a:rPr>
              <a:t>snowballing, respondent driven sampling or </a:t>
            </a:r>
            <a:r>
              <a:rPr lang="en-US" dirty="0" smtClean="0">
                <a:cs typeface="Arial" charset="0"/>
              </a:rPr>
              <a:t>RDS</a:t>
            </a:r>
            <a:r>
              <a:rPr lang="th-TH" dirty="0" smtClean="0">
                <a:cs typeface="Arial" charset="0"/>
              </a:rPr>
              <a:t>)</a:t>
            </a:r>
            <a:endParaRPr lang="en-US" dirty="0" smtClean="0">
              <a:cs typeface="Arial" charset="0"/>
            </a:endParaRPr>
          </a:p>
          <a:p>
            <a:pPr lvl="1">
              <a:lnSpc>
                <a:spcPct val="90000"/>
              </a:lnSpc>
            </a:pPr>
            <a:endParaRPr lang="en-US" dirty="0" smtClean="0">
              <a:cs typeface="Arial" charset="0"/>
            </a:endParaRPr>
          </a:p>
          <a:p>
            <a:pPr>
              <a:lnSpc>
                <a:spcPct val="90000"/>
              </a:lnSpc>
            </a:pPr>
            <a:r>
              <a:rPr lang="en-US" dirty="0" smtClean="0">
                <a:cs typeface="Arial" charset="0"/>
              </a:rPr>
              <a:t>PLACE (Priorities for Local AIDS Control Efforts</a:t>
            </a:r>
            <a:r>
              <a:rPr lang="en-US" dirty="0" smtClean="0">
                <a:cs typeface="Arial" charset="0"/>
              </a:rPr>
              <a:t>) method</a:t>
            </a:r>
            <a:endParaRPr lang="en-US" dirty="0" smtClean="0">
              <a:cs typeface="Arial" charset="0"/>
            </a:endParaRPr>
          </a:p>
          <a:p>
            <a:pPr>
              <a:lnSpc>
                <a:spcPct val="90000"/>
              </a:lnSpc>
            </a:pPr>
            <a:endParaRPr lang="en-US" dirty="0" smtClean="0">
              <a:cs typeface="Arial" charset="0"/>
            </a:endParaRPr>
          </a:p>
          <a:p>
            <a:pPr>
              <a:lnSpc>
                <a:spcPct val="90000"/>
              </a:lnSpc>
            </a:pPr>
            <a:r>
              <a:rPr lang="en-US" dirty="0" smtClean="0">
                <a:cs typeface="Arial" charset="0"/>
              </a:rPr>
              <a:t>Geographic mapping</a:t>
            </a:r>
            <a:endParaRPr lang="th-TH"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3463">
                                            <p:txEl>
                                              <p:pRg st="0" end="0"/>
                                            </p:txEl>
                                          </p:spTgt>
                                        </p:tgtEl>
                                        <p:attrNameLst>
                                          <p:attrName>style.visibility</p:attrName>
                                        </p:attrNameLst>
                                      </p:cBhvr>
                                      <p:to>
                                        <p:strVal val="visible"/>
                                      </p:to>
                                    </p:set>
                                    <p:animEffect transition="in" filter="blinds(horizontal)">
                                      <p:cBhvr>
                                        <p:cTn id="7" dur="500"/>
                                        <p:tgtEl>
                                          <p:spTgt spid="4034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3463">
                                            <p:txEl>
                                              <p:pRg st="1" end="1"/>
                                            </p:txEl>
                                          </p:spTgt>
                                        </p:tgtEl>
                                        <p:attrNameLst>
                                          <p:attrName>style.visibility</p:attrName>
                                        </p:attrNameLst>
                                      </p:cBhvr>
                                      <p:to>
                                        <p:strVal val="visible"/>
                                      </p:to>
                                    </p:set>
                                    <p:animEffect transition="in" filter="blinds(horizontal)">
                                      <p:cBhvr>
                                        <p:cTn id="10" dur="500"/>
                                        <p:tgtEl>
                                          <p:spTgt spid="40346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3463">
                                            <p:txEl>
                                              <p:pRg st="2" end="2"/>
                                            </p:txEl>
                                          </p:spTgt>
                                        </p:tgtEl>
                                        <p:attrNameLst>
                                          <p:attrName>style.visibility</p:attrName>
                                        </p:attrNameLst>
                                      </p:cBhvr>
                                      <p:to>
                                        <p:strVal val="visible"/>
                                      </p:to>
                                    </p:set>
                                    <p:animEffect transition="in" filter="blinds(horizontal)">
                                      <p:cBhvr>
                                        <p:cTn id="13" dur="500"/>
                                        <p:tgtEl>
                                          <p:spTgt spid="40346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3463">
                                            <p:txEl>
                                              <p:pRg st="4" end="4"/>
                                            </p:txEl>
                                          </p:spTgt>
                                        </p:tgtEl>
                                        <p:attrNameLst>
                                          <p:attrName>style.visibility</p:attrName>
                                        </p:attrNameLst>
                                      </p:cBhvr>
                                      <p:to>
                                        <p:strVal val="visible"/>
                                      </p:to>
                                    </p:set>
                                    <p:animEffect transition="in" filter="blinds(horizontal)">
                                      <p:cBhvr>
                                        <p:cTn id="18" dur="500"/>
                                        <p:tgtEl>
                                          <p:spTgt spid="40346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03463">
                                            <p:txEl>
                                              <p:pRg st="5" end="5"/>
                                            </p:txEl>
                                          </p:spTgt>
                                        </p:tgtEl>
                                        <p:attrNameLst>
                                          <p:attrName>style.visibility</p:attrName>
                                        </p:attrNameLst>
                                      </p:cBhvr>
                                      <p:to>
                                        <p:strVal val="visible"/>
                                      </p:to>
                                    </p:set>
                                    <p:animEffect transition="in" filter="blinds(horizontal)">
                                      <p:cBhvr>
                                        <p:cTn id="21" dur="500"/>
                                        <p:tgtEl>
                                          <p:spTgt spid="40346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03463">
                                            <p:txEl>
                                              <p:pRg st="6" end="6"/>
                                            </p:txEl>
                                          </p:spTgt>
                                        </p:tgtEl>
                                        <p:attrNameLst>
                                          <p:attrName>style.visibility</p:attrName>
                                        </p:attrNameLst>
                                      </p:cBhvr>
                                      <p:to>
                                        <p:strVal val="visible"/>
                                      </p:to>
                                    </p:set>
                                    <p:animEffect transition="in" filter="blinds(horizontal)">
                                      <p:cBhvr>
                                        <p:cTn id="24" dur="500"/>
                                        <p:tgtEl>
                                          <p:spTgt spid="40346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03463">
                                            <p:txEl>
                                              <p:pRg st="7" end="7"/>
                                            </p:txEl>
                                          </p:spTgt>
                                        </p:tgtEl>
                                        <p:attrNameLst>
                                          <p:attrName>style.visibility</p:attrName>
                                        </p:attrNameLst>
                                      </p:cBhvr>
                                      <p:to>
                                        <p:strVal val="visible"/>
                                      </p:to>
                                    </p:set>
                                    <p:animEffect transition="in" filter="blinds(horizontal)">
                                      <p:cBhvr>
                                        <p:cTn id="27" dur="500"/>
                                        <p:tgtEl>
                                          <p:spTgt spid="40346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03463">
                                            <p:txEl>
                                              <p:pRg st="9" end="9"/>
                                            </p:txEl>
                                          </p:spTgt>
                                        </p:tgtEl>
                                        <p:attrNameLst>
                                          <p:attrName>style.visibility</p:attrName>
                                        </p:attrNameLst>
                                      </p:cBhvr>
                                      <p:to>
                                        <p:strVal val="visible"/>
                                      </p:to>
                                    </p:set>
                                    <p:animEffect transition="in" filter="blinds(horizontal)">
                                      <p:cBhvr>
                                        <p:cTn id="30" dur="500"/>
                                        <p:tgtEl>
                                          <p:spTgt spid="40346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03463">
                                            <p:txEl>
                                              <p:pRg st="11" end="11"/>
                                            </p:txEl>
                                          </p:spTgt>
                                        </p:tgtEl>
                                        <p:attrNameLst>
                                          <p:attrName>style.visibility</p:attrName>
                                        </p:attrNameLst>
                                      </p:cBhvr>
                                      <p:to>
                                        <p:strVal val="visible"/>
                                      </p:to>
                                    </p:set>
                                    <p:animEffect transition="in" filter="blinds(horizontal)">
                                      <p:cBhvr>
                                        <p:cTn id="33" dur="500"/>
                                        <p:tgtEl>
                                          <p:spTgt spid="4034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6" name="Rectangle 14"/>
          <p:cNvSpPr>
            <a:spLocks noGrp="1" noChangeArrowheads="1"/>
          </p:cNvSpPr>
          <p:nvPr>
            <p:ph type="title"/>
          </p:nvPr>
        </p:nvSpPr>
        <p:spPr/>
        <p:txBody>
          <a:bodyPr>
            <a:normAutofit/>
          </a:bodyPr>
          <a:lstStyle/>
          <a:p>
            <a:r>
              <a:rPr lang="en-US" sz="6600" u="none" dirty="0"/>
              <a:t>Female sex workers</a:t>
            </a:r>
          </a:p>
        </p:txBody>
      </p:sp>
      <p:pic>
        <p:nvPicPr>
          <p:cNvPr id="44045" name="Picture 13"/>
          <p:cNvPicPr>
            <a:picLocks noGrp="1" noChangeAspect="1" noChangeArrowheads="1"/>
          </p:cNvPicPr>
          <p:nvPr>
            <p:ph idx="1"/>
          </p:nvPr>
        </p:nvPicPr>
        <p:blipFill>
          <a:blip r:embed="rId2" cstate="print"/>
          <a:srcRect/>
          <a:stretch>
            <a:fillRect/>
          </a:stretch>
        </p:blipFill>
        <p:spPr>
          <a:xfrm>
            <a:off x="1115616" y="1612900"/>
            <a:ext cx="6248400" cy="52451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Grp="1" noChangeArrowheads="1"/>
          </p:cNvSpPr>
          <p:nvPr>
            <p:ph type="title"/>
          </p:nvPr>
        </p:nvSpPr>
        <p:spPr/>
        <p:txBody>
          <a:bodyPr>
            <a:normAutofit/>
          </a:bodyPr>
          <a:lstStyle/>
          <a:p>
            <a:r>
              <a:rPr lang="en-US" sz="6600" u="none" dirty="0"/>
              <a:t>Sex work type: FSWs</a:t>
            </a:r>
          </a:p>
        </p:txBody>
      </p:sp>
      <p:graphicFrame>
        <p:nvGraphicFramePr>
          <p:cNvPr id="4" name="Object 2"/>
          <p:cNvGraphicFramePr>
            <a:graphicFrameLocks noGrp="1" noChangeAspect="1"/>
          </p:cNvGraphicFramePr>
          <p:nvPr>
            <p:ph idx="1"/>
          </p:nvPr>
        </p:nvGraphicFramePr>
        <p:xfrm>
          <a:off x="1193800" y="1454150"/>
          <a:ext cx="6908800" cy="5270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Autofit/>
          </a:bodyPr>
          <a:lstStyle/>
          <a:p>
            <a:r>
              <a:rPr lang="en-US" sz="4400" u="none" dirty="0"/>
              <a:t>Using mapping data for planning</a:t>
            </a:r>
          </a:p>
        </p:txBody>
      </p:sp>
      <p:sp>
        <p:nvSpPr>
          <p:cNvPr id="48131" name="Rectangle 3"/>
          <p:cNvSpPr>
            <a:spLocks noGrp="1" noChangeArrowheads="1"/>
          </p:cNvSpPr>
          <p:nvPr>
            <p:ph type="body" idx="1"/>
          </p:nvPr>
        </p:nvSpPr>
        <p:spPr/>
        <p:txBody>
          <a:bodyPr/>
          <a:lstStyle/>
          <a:p>
            <a:r>
              <a:rPr lang="en-US" sz="4000" dirty="0"/>
              <a:t>The mapping data </a:t>
            </a:r>
          </a:p>
          <a:p>
            <a:pPr lvl="1"/>
            <a:r>
              <a:rPr lang="en-US" sz="3600" dirty="0">
                <a:solidFill>
                  <a:schemeClr val="folHlink"/>
                </a:solidFill>
              </a:rPr>
              <a:t>Helped to prioritize the towns for intervention within a district</a:t>
            </a:r>
          </a:p>
          <a:p>
            <a:pPr lvl="1"/>
            <a:r>
              <a:rPr lang="en-US" sz="3600" dirty="0">
                <a:solidFill>
                  <a:schemeClr val="folHlink"/>
                </a:solidFill>
              </a:rPr>
              <a:t>Provided names of locations and hot spots where the community mobilization and rapport-building could be initiated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528" y="260648"/>
            <a:ext cx="8534400" cy="1143000"/>
          </a:xfrm>
        </p:spPr>
        <p:txBody>
          <a:bodyPr>
            <a:normAutofit fontScale="90000"/>
          </a:bodyPr>
          <a:lstStyle/>
          <a:p>
            <a:r>
              <a:rPr lang="en-US" dirty="0"/>
              <a:t>Prioritizing intervention towns based on broad mapping: an example</a:t>
            </a:r>
          </a:p>
        </p:txBody>
      </p:sp>
      <p:graphicFrame>
        <p:nvGraphicFramePr>
          <p:cNvPr id="26627" name="Object 3"/>
          <p:cNvGraphicFramePr>
            <a:graphicFrameLocks noChangeAspect="1"/>
          </p:cNvGraphicFramePr>
          <p:nvPr>
            <p:ph sz="half" idx="1"/>
          </p:nvPr>
        </p:nvGraphicFramePr>
        <p:xfrm>
          <a:off x="149225" y="2141538"/>
          <a:ext cx="4575175" cy="3987800"/>
        </p:xfrm>
        <a:graphic>
          <a:graphicData uri="http://schemas.openxmlformats.org/presentationml/2006/ole">
            <p:oleObj spid="_x0000_s51202" name="Worksheet" r:id="rId3" imgW="3420000" imgH="2981160" progId="Excel.Sheet.8">
              <p:embed/>
            </p:oleObj>
          </a:graphicData>
        </a:graphic>
      </p:graphicFrame>
      <p:sp>
        <p:nvSpPr>
          <p:cNvPr id="26628" name="Rectangle 4"/>
          <p:cNvSpPr>
            <a:spLocks noGrp="1" noChangeArrowheads="1"/>
          </p:cNvSpPr>
          <p:nvPr>
            <p:ph type="body" sz="half" idx="2"/>
          </p:nvPr>
        </p:nvSpPr>
        <p:spPr>
          <a:xfrm>
            <a:off x="4876800" y="1828800"/>
            <a:ext cx="4038600" cy="4495800"/>
          </a:xfrm>
        </p:spPr>
        <p:txBody>
          <a:bodyPr/>
          <a:lstStyle/>
          <a:p>
            <a:pPr>
              <a:lnSpc>
                <a:spcPct val="90000"/>
              </a:lnSpc>
            </a:pPr>
            <a:r>
              <a:rPr lang="en-US" sz="2000"/>
              <a:t>The mapping estimated a total of 1,736 FSWs in the district, covering all the 9 towns.</a:t>
            </a:r>
          </a:p>
          <a:p>
            <a:pPr>
              <a:lnSpc>
                <a:spcPct val="90000"/>
              </a:lnSpc>
            </a:pPr>
            <a:r>
              <a:rPr lang="en-US" sz="2000"/>
              <a:t>However, by having the TI in just 2 towns (Shimoga and Bhadravati) would promise a coverage of 65% of the FSWs estimated in the district</a:t>
            </a:r>
          </a:p>
          <a:p>
            <a:pPr>
              <a:lnSpc>
                <a:spcPct val="90000"/>
              </a:lnSpc>
            </a:pPr>
            <a:r>
              <a:rPr lang="en-US" sz="2000"/>
              <a:t>By covering the other two towns (Sagar and Jog Falls) which are located close to each other, the promised coverage of FSWs is over 80% of the estimated FSWs in the district.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r>
              <a:rPr lang="en-US" sz="4400" u="none" dirty="0"/>
              <a:t>Validation of mapping estimates</a:t>
            </a:r>
          </a:p>
        </p:txBody>
      </p:sp>
      <p:sp>
        <p:nvSpPr>
          <p:cNvPr id="47107" name="Rectangle 3"/>
          <p:cNvSpPr>
            <a:spLocks noGrp="1" noChangeArrowheads="1"/>
          </p:cNvSpPr>
          <p:nvPr>
            <p:ph type="body" idx="1"/>
          </p:nvPr>
        </p:nvSpPr>
        <p:spPr/>
        <p:txBody>
          <a:bodyPr>
            <a:normAutofit/>
          </a:bodyPr>
          <a:lstStyle/>
          <a:p>
            <a:pPr>
              <a:lnSpc>
                <a:spcPct val="80000"/>
              </a:lnSpc>
            </a:pPr>
            <a:r>
              <a:rPr lang="en-US" sz="2800" dirty="0"/>
              <a:t>The NGOs implementing the program in the district carried out detailed situation and needs assessment, including validation of the number of FSWs estimated by mapping</a:t>
            </a:r>
          </a:p>
          <a:p>
            <a:pPr>
              <a:lnSpc>
                <a:spcPct val="80000"/>
              </a:lnSpc>
            </a:pPr>
            <a:endParaRPr lang="en-US" sz="2800" dirty="0" smtClean="0"/>
          </a:p>
          <a:p>
            <a:pPr>
              <a:lnSpc>
                <a:spcPct val="80000"/>
              </a:lnSpc>
            </a:pPr>
            <a:r>
              <a:rPr lang="en-US" sz="2800" dirty="0" smtClean="0"/>
              <a:t>Site </a:t>
            </a:r>
            <a:r>
              <a:rPr lang="en-US" sz="2800" dirty="0"/>
              <a:t>validation was done during the first 6 months of programming, after building rapport with the community and initiating basic outreach and clinical services</a:t>
            </a:r>
          </a:p>
          <a:p>
            <a:pPr>
              <a:lnSpc>
                <a:spcPct val="80000"/>
              </a:lnSpc>
            </a:pPr>
            <a:endParaRPr lang="en-US" sz="2800" dirty="0" smtClean="0"/>
          </a:p>
          <a:p>
            <a:pPr>
              <a:lnSpc>
                <a:spcPct val="80000"/>
              </a:lnSpc>
            </a:pPr>
            <a:r>
              <a:rPr lang="en-US" sz="2800" dirty="0" smtClean="0"/>
              <a:t>Town-wise</a:t>
            </a:r>
            <a:r>
              <a:rPr lang="en-US" sz="2800" dirty="0"/>
              <a:t>, the validated estimate differed from the mapped estimate by only about 5-10%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IN" dirty="0"/>
          </a:p>
        </p:txBody>
      </p:sp>
      <p:sp>
        <p:nvSpPr>
          <p:cNvPr id="3" name="Content Placeholder 2"/>
          <p:cNvSpPr>
            <a:spLocks noGrp="1"/>
          </p:cNvSpPr>
          <p:nvPr>
            <p:ph idx="1"/>
          </p:nvPr>
        </p:nvSpPr>
        <p:spPr/>
        <p:txBody>
          <a:bodyPr>
            <a:normAutofit/>
          </a:bodyPr>
          <a:lstStyle/>
          <a:p>
            <a:r>
              <a:rPr lang="en-US" sz="4000" dirty="0" smtClean="0"/>
              <a:t>Did not provide data on site “turn over”, mobility between hotspots</a:t>
            </a:r>
          </a:p>
          <a:p>
            <a:endParaRPr lang="en-US" sz="4000" dirty="0" smtClean="0"/>
          </a:p>
          <a:p>
            <a:r>
              <a:rPr lang="en-US" sz="4000" dirty="0" smtClean="0"/>
              <a:t>Tended to under-estimate the MSM population</a:t>
            </a:r>
          </a:p>
          <a:p>
            <a:endParaRPr lang="en-IN" sz="4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NACP  III</a:t>
            </a:r>
            <a:endParaRPr lang="en-IN" dirty="0"/>
          </a:p>
        </p:txBody>
      </p:sp>
      <p:sp>
        <p:nvSpPr>
          <p:cNvPr id="8" name="Rectangle 2"/>
          <p:cNvSpPr>
            <a:spLocks noGrp="1" noChangeArrowheads="1"/>
          </p:cNvSpPr>
          <p:nvPr>
            <p:ph type="ctrTitle"/>
          </p:nvPr>
        </p:nvSpPr>
        <p:spPr/>
        <p:txBody>
          <a:bodyPr>
            <a:normAutofit/>
          </a:bodyPr>
          <a:lstStyle/>
          <a:p>
            <a:pPr eaLnBrk="1" hangingPunct="1"/>
            <a:r>
              <a:rPr lang="en-US" sz="4400" dirty="0" smtClean="0"/>
              <a:t>Mapping and size estimation of HRGs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eaLnBrk="1" hangingPunct="1"/>
            <a:r>
              <a:rPr lang="en-GB" sz="4000" dirty="0" smtClean="0"/>
              <a:t>Features of mapping under NACP III</a:t>
            </a:r>
            <a:r>
              <a:rPr lang="en-US" sz="4000" dirty="0" smtClean="0"/>
              <a:t> </a:t>
            </a:r>
            <a:endParaRPr lang="en-GB" sz="4000" dirty="0" smtClean="0"/>
          </a:p>
        </p:txBody>
      </p:sp>
      <p:sp>
        <p:nvSpPr>
          <p:cNvPr id="6147" name="Rectangle 3"/>
          <p:cNvSpPr>
            <a:spLocks noGrp="1" noChangeArrowheads="1"/>
          </p:cNvSpPr>
          <p:nvPr>
            <p:ph idx="1"/>
          </p:nvPr>
        </p:nvSpPr>
        <p:spPr/>
        <p:txBody>
          <a:bodyPr>
            <a:noAutofit/>
          </a:bodyPr>
          <a:lstStyle/>
          <a:p>
            <a:pPr>
              <a:lnSpc>
                <a:spcPct val="90000"/>
              </a:lnSpc>
            </a:pPr>
            <a:r>
              <a:rPr lang="en-US" sz="2400" dirty="0" smtClean="0"/>
              <a:t>Provides where and how many for core HRGs (Broad mapping)</a:t>
            </a:r>
          </a:p>
          <a:p>
            <a:pPr>
              <a:lnSpc>
                <a:spcPct val="90000"/>
              </a:lnSpc>
            </a:pPr>
            <a:endParaRPr lang="en-US" sz="2400" dirty="0" smtClean="0"/>
          </a:p>
          <a:p>
            <a:pPr>
              <a:lnSpc>
                <a:spcPct val="90000"/>
              </a:lnSpc>
            </a:pPr>
            <a:r>
              <a:rPr lang="en-US" sz="2400" dirty="0" smtClean="0"/>
              <a:t>Additionally, information on</a:t>
            </a:r>
          </a:p>
          <a:p>
            <a:pPr lvl="1">
              <a:lnSpc>
                <a:spcPct val="90000"/>
              </a:lnSpc>
            </a:pPr>
            <a:r>
              <a:rPr lang="en-US" sz="2000" dirty="0" smtClean="0"/>
              <a:t>Site characteristics – how hot is the spot?</a:t>
            </a:r>
          </a:p>
          <a:p>
            <a:pPr lvl="1">
              <a:lnSpc>
                <a:spcPct val="90000"/>
              </a:lnSpc>
            </a:pPr>
            <a:r>
              <a:rPr lang="en-US" sz="2000" dirty="0" smtClean="0"/>
              <a:t>Service map – </a:t>
            </a:r>
            <a:r>
              <a:rPr lang="en-US" sz="2000" i="1" dirty="0" err="1" smtClean="0"/>
              <a:t>Seva</a:t>
            </a:r>
            <a:r>
              <a:rPr lang="en-US" sz="2000" i="1" dirty="0" smtClean="0"/>
              <a:t> </a:t>
            </a:r>
            <a:r>
              <a:rPr lang="en-US" sz="2000" i="1" dirty="0" err="1" smtClean="0"/>
              <a:t>chitram</a:t>
            </a:r>
            <a:endParaRPr lang="en-US" sz="2000" i="1" dirty="0" smtClean="0"/>
          </a:p>
          <a:p>
            <a:pPr lvl="1">
              <a:lnSpc>
                <a:spcPct val="90000"/>
              </a:lnSpc>
            </a:pPr>
            <a:r>
              <a:rPr lang="en-US" sz="2000" dirty="0" smtClean="0"/>
              <a:t>Vulnerabilities – Why is it so?</a:t>
            </a:r>
          </a:p>
          <a:p>
            <a:pPr lvl="1">
              <a:lnSpc>
                <a:spcPct val="90000"/>
              </a:lnSpc>
            </a:pPr>
            <a:r>
              <a:rPr lang="en-US" sz="2000" dirty="0" smtClean="0"/>
              <a:t>Sex life or client profile</a:t>
            </a:r>
          </a:p>
          <a:p>
            <a:pPr lvl="1">
              <a:lnSpc>
                <a:spcPct val="90000"/>
              </a:lnSpc>
            </a:pPr>
            <a:endParaRPr lang="en-US" sz="2400" dirty="0" smtClean="0"/>
          </a:p>
          <a:p>
            <a:pPr>
              <a:lnSpc>
                <a:spcPct val="90000"/>
              </a:lnSpc>
            </a:pPr>
            <a:r>
              <a:rPr lang="en-US" sz="2400" dirty="0" smtClean="0"/>
              <a:t>Uses community members</a:t>
            </a:r>
          </a:p>
          <a:p>
            <a:pPr>
              <a:lnSpc>
                <a:spcPct val="90000"/>
              </a:lnSpc>
            </a:pPr>
            <a:endParaRPr lang="en-US" sz="2400" dirty="0" smtClean="0"/>
          </a:p>
          <a:p>
            <a:pPr>
              <a:lnSpc>
                <a:spcPct val="90000"/>
              </a:lnSpc>
            </a:pPr>
            <a:r>
              <a:rPr lang="en-US" sz="2400" dirty="0" smtClean="0"/>
              <a:t>Uses participatory methods</a:t>
            </a:r>
          </a:p>
          <a:p>
            <a:pPr>
              <a:lnSpc>
                <a:spcPct val="90000"/>
              </a:lnSpc>
            </a:pPr>
            <a:endParaRPr lang="en-US" sz="2400" dirty="0" smtClean="0"/>
          </a:p>
          <a:p>
            <a:pPr>
              <a:lnSpc>
                <a:spcPct val="90000"/>
              </a:lnSpc>
            </a:pPr>
            <a:r>
              <a:rPr lang="en-US" sz="2400" dirty="0" smtClean="0"/>
              <a:t>Began the process of community mobilization</a:t>
            </a:r>
            <a:endParaRPr lang="en-GB" sz="24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0"/>
            <a:ext cx="8001000" cy="1216025"/>
          </a:xfrm>
        </p:spPr>
        <p:txBody>
          <a:bodyPr>
            <a:normAutofit/>
          </a:bodyPr>
          <a:lstStyle/>
          <a:p>
            <a:pPr eaLnBrk="1" hangingPunct="1"/>
            <a:r>
              <a:rPr lang="en-GB" sz="6000" dirty="0" smtClean="0"/>
              <a:t>Broad map</a:t>
            </a:r>
          </a:p>
        </p:txBody>
      </p:sp>
      <p:sp>
        <p:nvSpPr>
          <p:cNvPr id="14339" name="Rectangle 3"/>
          <p:cNvSpPr>
            <a:spLocks noGrp="1" noChangeArrowheads="1"/>
          </p:cNvSpPr>
          <p:nvPr>
            <p:ph type="body" idx="1"/>
          </p:nvPr>
        </p:nvSpPr>
        <p:spPr>
          <a:xfrm>
            <a:off x="228600" y="1556792"/>
            <a:ext cx="8720138" cy="5072608"/>
          </a:xfrm>
        </p:spPr>
        <p:txBody>
          <a:bodyPr>
            <a:noAutofit/>
          </a:bodyPr>
          <a:lstStyle/>
          <a:p>
            <a:pPr eaLnBrk="1" hangingPunct="1">
              <a:lnSpc>
                <a:spcPct val="80000"/>
              </a:lnSpc>
            </a:pPr>
            <a:r>
              <a:rPr lang="en-GB" sz="1600" b="1" dirty="0" smtClean="0"/>
              <a:t>Purpose</a:t>
            </a:r>
          </a:p>
          <a:p>
            <a:pPr eaLnBrk="1" hangingPunct="1">
              <a:lnSpc>
                <a:spcPct val="80000"/>
              </a:lnSpc>
              <a:buFont typeface="Wingdings" pitchFamily="2" charset="2"/>
              <a:buNone/>
            </a:pPr>
            <a:r>
              <a:rPr lang="en-GB" sz="1600" dirty="0" smtClean="0"/>
              <a:t>	provides mapping teams with a geographical and social overview of a site.</a:t>
            </a:r>
            <a:endParaRPr lang="en-GB" sz="1600" b="1" dirty="0" smtClean="0"/>
          </a:p>
          <a:p>
            <a:pPr eaLnBrk="1" hangingPunct="1">
              <a:lnSpc>
                <a:spcPct val="80000"/>
              </a:lnSpc>
            </a:pPr>
            <a:endParaRPr lang="en-GB" sz="1600" b="1" dirty="0" smtClean="0"/>
          </a:p>
          <a:p>
            <a:pPr eaLnBrk="1" hangingPunct="1">
              <a:lnSpc>
                <a:spcPct val="80000"/>
              </a:lnSpc>
            </a:pPr>
            <a:r>
              <a:rPr lang="en-GB" sz="1600" b="1" dirty="0" smtClean="0"/>
              <a:t>Participants</a:t>
            </a:r>
          </a:p>
          <a:p>
            <a:pPr eaLnBrk="1" hangingPunct="1">
              <a:lnSpc>
                <a:spcPct val="80000"/>
              </a:lnSpc>
              <a:buFont typeface="Wingdings" pitchFamily="2" charset="2"/>
              <a:buNone/>
            </a:pPr>
            <a:r>
              <a:rPr lang="en-GB" sz="1600" dirty="0" smtClean="0"/>
              <a:t>	This method is to be used with the general population as well as the key populations in the site. </a:t>
            </a:r>
            <a:endParaRPr lang="en-GB" sz="1600" b="1" dirty="0" smtClean="0"/>
          </a:p>
          <a:p>
            <a:pPr eaLnBrk="1" hangingPunct="1">
              <a:lnSpc>
                <a:spcPct val="80000"/>
              </a:lnSpc>
            </a:pPr>
            <a:endParaRPr lang="en-GB" sz="1600" b="1" dirty="0" smtClean="0"/>
          </a:p>
          <a:p>
            <a:pPr eaLnBrk="1" hangingPunct="1">
              <a:lnSpc>
                <a:spcPct val="80000"/>
              </a:lnSpc>
            </a:pPr>
            <a:r>
              <a:rPr lang="en-GB" sz="1600" b="1" dirty="0" smtClean="0"/>
              <a:t>Process</a:t>
            </a:r>
          </a:p>
          <a:p>
            <a:pPr lvl="1" eaLnBrk="1" hangingPunct="1">
              <a:lnSpc>
                <a:spcPct val="80000"/>
              </a:lnSpc>
            </a:pPr>
            <a:r>
              <a:rPr lang="en-GB" sz="1600" dirty="0" smtClean="0"/>
              <a:t>Start by asking general questions about the site. Spread chart paper on the ground, hand out sketch pens, and request the participants to draw the geographical outline of the area. </a:t>
            </a:r>
          </a:p>
          <a:p>
            <a:pPr lvl="1" eaLnBrk="1" hangingPunct="1">
              <a:lnSpc>
                <a:spcPct val="80000"/>
              </a:lnSpc>
            </a:pPr>
            <a:endParaRPr lang="en-GB" sz="1600" dirty="0" smtClean="0"/>
          </a:p>
          <a:p>
            <a:pPr lvl="1" eaLnBrk="1" hangingPunct="1">
              <a:lnSpc>
                <a:spcPct val="80000"/>
              </a:lnSpc>
            </a:pPr>
            <a:r>
              <a:rPr lang="en-GB" sz="1600" dirty="0" smtClean="0"/>
              <a:t>Request participants to mark the important landmarks in the area. Whilst marking landmarks, services such as government hospitals, popular dispensaries, and NGOs can also be marked on the emerging map.</a:t>
            </a:r>
          </a:p>
          <a:p>
            <a:pPr lvl="1" eaLnBrk="1" hangingPunct="1">
              <a:lnSpc>
                <a:spcPct val="80000"/>
              </a:lnSpc>
            </a:pPr>
            <a:endParaRPr lang="en-GB" sz="1600" dirty="0" smtClean="0"/>
          </a:p>
          <a:p>
            <a:pPr lvl="1" eaLnBrk="1" hangingPunct="1">
              <a:lnSpc>
                <a:spcPct val="80000"/>
              </a:lnSpc>
            </a:pPr>
            <a:r>
              <a:rPr lang="en-GB" sz="1600" dirty="0" smtClean="0"/>
              <a:t>Next, ask participants to mark the specific locations or hotspots where key populations tend to congregate. </a:t>
            </a:r>
          </a:p>
          <a:p>
            <a:pPr lvl="1" eaLnBrk="1" hangingPunct="1">
              <a:lnSpc>
                <a:spcPct val="80000"/>
              </a:lnSpc>
            </a:pPr>
            <a:endParaRPr lang="en-GB" sz="1600" dirty="0" smtClean="0"/>
          </a:p>
          <a:p>
            <a:pPr lvl="1" eaLnBrk="1" hangingPunct="1">
              <a:lnSpc>
                <a:spcPct val="80000"/>
              </a:lnSpc>
            </a:pPr>
            <a:r>
              <a:rPr lang="en-GB" sz="1600" dirty="0" smtClean="0"/>
              <a:t>Whilst the participants draw the map, ask them probing questions to generate information on categories of key populations at different hotspots. Note key information in a field diary.</a:t>
            </a:r>
          </a:p>
          <a:p>
            <a:pPr lvl="1" eaLnBrk="1" hangingPunct="1">
              <a:lnSpc>
                <a:spcPct val="80000"/>
              </a:lnSpc>
            </a:pPr>
            <a:endParaRPr lang="en-GB" sz="1600" dirty="0" smtClean="0"/>
          </a:p>
          <a:p>
            <a:pPr lvl="1" eaLnBrk="1" hangingPunct="1">
              <a:lnSpc>
                <a:spcPct val="80000"/>
              </a:lnSpc>
            </a:pPr>
            <a:r>
              <a:rPr lang="en-GB" sz="1600" dirty="0" smtClean="0"/>
              <a:t>Ask specifically about the mobility patterns of key populations—migration to and from the site as well as within the site. Obtain information on </a:t>
            </a:r>
            <a:r>
              <a:rPr lang="en-GB" sz="1600" i="1" dirty="0" smtClean="0"/>
              <a:t>who </a:t>
            </a:r>
            <a:r>
              <a:rPr lang="en-GB" sz="1600" dirty="0" smtClean="0"/>
              <a:t>migrates from </a:t>
            </a:r>
            <a:r>
              <a:rPr lang="en-GB" sz="1600" i="1" dirty="0" smtClean="0"/>
              <a:t>where</a:t>
            </a:r>
            <a:r>
              <a:rPr lang="en-GB" sz="1600" dirty="0" smtClean="0"/>
              <a:t>, </a:t>
            </a:r>
            <a:r>
              <a:rPr lang="en-GB" sz="1600" i="1" dirty="0" smtClean="0"/>
              <a:t>which</a:t>
            </a:r>
            <a:r>
              <a:rPr lang="en-GB" sz="1600" dirty="0" smtClean="0"/>
              <a:t> places they come from, </a:t>
            </a:r>
            <a:r>
              <a:rPr lang="en-GB" sz="1600" i="1" dirty="0" smtClean="0"/>
              <a:t>which</a:t>
            </a:r>
            <a:r>
              <a:rPr lang="en-GB" sz="1600" dirty="0" smtClean="0"/>
              <a:t> places they go, </a:t>
            </a:r>
            <a:r>
              <a:rPr lang="en-GB" sz="1600" i="1" dirty="0" smtClean="0"/>
              <a:t>why</a:t>
            </a:r>
            <a:r>
              <a:rPr lang="en-GB" sz="1600" dirty="0" smtClean="0"/>
              <a:t> they do so, </a:t>
            </a:r>
            <a:r>
              <a:rPr lang="en-GB" sz="1600" i="1" dirty="0" smtClean="0"/>
              <a:t>when</a:t>
            </a:r>
            <a:r>
              <a:rPr lang="en-GB" sz="1600" dirty="0" smtClean="0"/>
              <a:t> they do so, and in </a:t>
            </a:r>
            <a:r>
              <a:rPr lang="en-GB" sz="1600" i="1" dirty="0" smtClean="0"/>
              <a:t>what </a:t>
            </a:r>
            <a:r>
              <a:rPr lang="en-GB" sz="1600" dirty="0" smtClean="0"/>
              <a:t>numbers.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road Map"/>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a:ln w="9525">
            <a:noFill/>
            <a:miter lim="800000"/>
            <a:headEnd/>
            <a:tailEnd/>
          </a:ln>
        </p:spPr>
      </p:pic>
      <p:sp>
        <p:nvSpPr>
          <p:cNvPr id="15363" name="Text Box 6"/>
          <p:cNvSpPr txBox="1">
            <a:spLocks noChangeArrowheads="1"/>
          </p:cNvSpPr>
          <p:nvPr/>
        </p:nvSpPr>
        <p:spPr bwMode="auto">
          <a:xfrm>
            <a:off x="457200" y="609600"/>
            <a:ext cx="8229600" cy="641350"/>
          </a:xfrm>
          <a:prstGeom prst="rect">
            <a:avLst/>
          </a:prstGeom>
          <a:noFill/>
          <a:ln w="9525">
            <a:noFill/>
            <a:miter lim="800000"/>
            <a:headEnd/>
            <a:tailEnd/>
          </a:ln>
        </p:spPr>
        <p:txBody>
          <a:bodyPr>
            <a:spAutoFit/>
          </a:bodyPr>
          <a:lstStyle/>
          <a:p>
            <a:pPr>
              <a:spcBef>
                <a:spcPct val="50000"/>
              </a:spcBef>
            </a:pPr>
            <a:r>
              <a:rPr lang="en-GB" sz="3600" dirty="0"/>
              <a:t>Example of a broad map</a:t>
            </a:r>
          </a:p>
        </p:txBody>
      </p:sp>
      <p:sp>
        <p:nvSpPr>
          <p:cNvPr id="15364" name="Text Box 7"/>
          <p:cNvSpPr txBox="1">
            <a:spLocks noChangeArrowheads="1"/>
          </p:cNvSpPr>
          <p:nvPr/>
        </p:nvSpPr>
        <p:spPr bwMode="auto">
          <a:xfrm>
            <a:off x="609600" y="5715000"/>
            <a:ext cx="8229600" cy="825500"/>
          </a:xfrm>
          <a:prstGeom prst="rect">
            <a:avLst/>
          </a:prstGeom>
          <a:solidFill>
            <a:srgbClr val="666699"/>
          </a:solidFill>
          <a:ln w="9525">
            <a:noFill/>
            <a:miter lim="800000"/>
            <a:headEnd/>
            <a:tailEnd/>
          </a:ln>
        </p:spPr>
        <p:txBody>
          <a:bodyPr>
            <a:spAutoFit/>
          </a:bodyPr>
          <a:lstStyle/>
          <a:p>
            <a:pPr algn="ctr">
              <a:spcBef>
                <a:spcPct val="50000"/>
              </a:spcBef>
            </a:pPr>
            <a:r>
              <a:rPr lang="en-GB" sz="1600" i="1">
                <a:solidFill>
                  <a:schemeClr val="bg1"/>
                </a:solidFill>
              </a:rPr>
              <a:t>A hotspot is a specific public location where key populations cruise, solicit clients, are picked up, interact with other key populations, buy/use drugs, and/or have sex.</a:t>
            </a:r>
          </a:p>
        </p:txBody>
      </p:sp>
      <p:sp>
        <p:nvSpPr>
          <p:cNvPr id="5" name="Title 4"/>
          <p:cNvSpPr>
            <a:spLocks noGrp="1"/>
          </p:cNvSpPr>
          <p:nvPr>
            <p:ph type="title"/>
          </p:nvPr>
        </p:nvSpPr>
        <p:spPr/>
        <p:txBody>
          <a:bodyPr>
            <a:normAutofit/>
          </a:bodyPr>
          <a:lstStyle/>
          <a:p>
            <a:r>
              <a:rPr lang="en-US" sz="6000" dirty="0" smtClean="0"/>
              <a:t>Broad map</a:t>
            </a:r>
            <a:endParaRPr lang="en-IN"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Census and enumeration</a:t>
            </a:r>
            <a:endParaRPr lang="en-IN" dirty="0"/>
          </a:p>
        </p:txBody>
      </p:sp>
      <p:sp>
        <p:nvSpPr>
          <p:cNvPr id="5" name="Subtitle 4"/>
          <p:cNvSpPr>
            <a:spLocks noGrp="1"/>
          </p:cNvSpPr>
          <p:nvPr>
            <p:ph type="subTitle" idx="1"/>
          </p:nvPr>
        </p:nvSpPr>
        <p:spPr/>
        <p:txBody>
          <a:bodyPr/>
          <a:lstStyle/>
          <a:p>
            <a:endParaRPr lang="en-I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GB" sz="4000" dirty="0" smtClean="0"/>
              <a:t>Numbers and trend mapping or “How hot is the spot?” </a:t>
            </a:r>
          </a:p>
        </p:txBody>
      </p:sp>
      <p:sp>
        <p:nvSpPr>
          <p:cNvPr id="16387" name="Rectangle 3"/>
          <p:cNvSpPr>
            <a:spLocks noGrp="1" noChangeArrowheads="1"/>
          </p:cNvSpPr>
          <p:nvPr>
            <p:ph type="body" idx="1"/>
          </p:nvPr>
        </p:nvSpPr>
        <p:spPr>
          <a:xfrm>
            <a:off x="152400" y="1556792"/>
            <a:ext cx="8763000" cy="4844008"/>
          </a:xfrm>
        </p:spPr>
        <p:txBody>
          <a:bodyPr>
            <a:noAutofit/>
          </a:bodyPr>
          <a:lstStyle/>
          <a:p>
            <a:pPr eaLnBrk="1" hangingPunct="1">
              <a:lnSpc>
                <a:spcPct val="80000"/>
              </a:lnSpc>
            </a:pPr>
            <a:r>
              <a:rPr lang="en-GB" sz="1200" b="1" dirty="0" smtClean="0"/>
              <a:t>Purpose</a:t>
            </a:r>
          </a:p>
          <a:p>
            <a:pPr eaLnBrk="1" hangingPunct="1">
              <a:lnSpc>
                <a:spcPct val="80000"/>
              </a:lnSpc>
              <a:buFont typeface="Wingdings" pitchFamily="2" charset="2"/>
              <a:buNone/>
            </a:pPr>
            <a:r>
              <a:rPr lang="en-US" sz="1200" dirty="0" smtClean="0"/>
              <a:t>	To estimate the number of members of each different key population group and to find out how often they visit the hotspots.</a:t>
            </a:r>
            <a:endParaRPr lang="en-GB" sz="1200" b="1" dirty="0" smtClean="0"/>
          </a:p>
          <a:p>
            <a:pPr eaLnBrk="1" hangingPunct="1">
              <a:lnSpc>
                <a:spcPct val="80000"/>
              </a:lnSpc>
            </a:pPr>
            <a:endParaRPr lang="en-GB" sz="1200" b="1" dirty="0" smtClean="0"/>
          </a:p>
          <a:p>
            <a:pPr eaLnBrk="1" hangingPunct="1">
              <a:lnSpc>
                <a:spcPct val="80000"/>
              </a:lnSpc>
            </a:pPr>
            <a:r>
              <a:rPr lang="en-GB" sz="1200" b="1" dirty="0" smtClean="0"/>
              <a:t>Participants</a:t>
            </a:r>
          </a:p>
          <a:p>
            <a:pPr eaLnBrk="1" hangingPunct="1">
              <a:lnSpc>
                <a:spcPct val="80000"/>
              </a:lnSpc>
              <a:buFont typeface="Wingdings" pitchFamily="2" charset="2"/>
              <a:buNone/>
            </a:pPr>
            <a:r>
              <a:rPr lang="en-GB" sz="1200" dirty="0" smtClean="0"/>
              <a:t>	Visible and self-identified key populations.</a:t>
            </a:r>
            <a:endParaRPr lang="en-GB" sz="1200" b="1" dirty="0" smtClean="0"/>
          </a:p>
          <a:p>
            <a:pPr eaLnBrk="1" hangingPunct="1">
              <a:lnSpc>
                <a:spcPct val="80000"/>
              </a:lnSpc>
            </a:pPr>
            <a:endParaRPr lang="en-GB" sz="1200" b="1" dirty="0" smtClean="0"/>
          </a:p>
          <a:p>
            <a:pPr eaLnBrk="1" hangingPunct="1">
              <a:lnSpc>
                <a:spcPct val="80000"/>
              </a:lnSpc>
            </a:pPr>
            <a:r>
              <a:rPr lang="en-GB" sz="1200" b="1" dirty="0" smtClean="0"/>
              <a:t>Process</a:t>
            </a:r>
          </a:p>
          <a:p>
            <a:pPr lvl="1" eaLnBrk="1" hangingPunct="1">
              <a:lnSpc>
                <a:spcPct val="80000"/>
              </a:lnSpc>
            </a:pPr>
            <a:r>
              <a:rPr lang="en-GB" sz="1200" dirty="0" smtClean="0"/>
              <a:t>Ask the group to draw a map of the hotspot, including any local landmarks to orient the map.  </a:t>
            </a:r>
          </a:p>
          <a:p>
            <a:pPr lvl="1" eaLnBrk="1" hangingPunct="1">
              <a:lnSpc>
                <a:spcPct val="80000"/>
              </a:lnSpc>
            </a:pPr>
            <a:endParaRPr lang="en-GB" sz="1200" dirty="0" smtClean="0"/>
          </a:p>
          <a:p>
            <a:pPr lvl="1" eaLnBrk="1" hangingPunct="1">
              <a:lnSpc>
                <a:spcPct val="80000"/>
              </a:lnSpc>
            </a:pPr>
            <a:r>
              <a:rPr lang="en-GB" sz="1200" dirty="0" smtClean="0"/>
              <a:t>Ask the group to rank the hotspot using symbols for “high”, “medium”, and “low” to indicate the level of risk of HIV/STI infection amongst the key populations within the hotspot. </a:t>
            </a:r>
          </a:p>
          <a:p>
            <a:pPr lvl="1" eaLnBrk="1" hangingPunct="1">
              <a:lnSpc>
                <a:spcPct val="80000"/>
              </a:lnSpc>
            </a:pPr>
            <a:endParaRPr lang="en-GB" sz="1200" dirty="0" smtClean="0"/>
          </a:p>
          <a:p>
            <a:pPr lvl="1" eaLnBrk="1" hangingPunct="1">
              <a:lnSpc>
                <a:spcPct val="80000"/>
              </a:lnSpc>
            </a:pPr>
            <a:r>
              <a:rPr lang="en-GB" sz="1200" dirty="0" smtClean="0"/>
              <a:t>Ask the participants why they have marked the hotspot high, medium, or low. </a:t>
            </a:r>
          </a:p>
          <a:p>
            <a:pPr lvl="1" eaLnBrk="1" hangingPunct="1">
              <a:lnSpc>
                <a:spcPct val="80000"/>
              </a:lnSpc>
            </a:pPr>
            <a:endParaRPr lang="en-GB" sz="1200" dirty="0" smtClean="0"/>
          </a:p>
          <a:p>
            <a:pPr lvl="1" eaLnBrk="1" hangingPunct="1">
              <a:lnSpc>
                <a:spcPct val="80000"/>
              </a:lnSpc>
            </a:pPr>
            <a:r>
              <a:rPr lang="en-GB" sz="1200" dirty="0" smtClean="0"/>
              <a:t>Ask participants to suggest general changes in order to downgrade a high hotspot to a medium or low hotspot.</a:t>
            </a:r>
          </a:p>
          <a:p>
            <a:pPr lvl="1" eaLnBrk="1" hangingPunct="1">
              <a:lnSpc>
                <a:spcPct val="80000"/>
              </a:lnSpc>
            </a:pPr>
            <a:endParaRPr lang="en-GB" sz="1200" dirty="0" smtClean="0"/>
          </a:p>
          <a:p>
            <a:pPr lvl="1" eaLnBrk="1" hangingPunct="1">
              <a:lnSpc>
                <a:spcPct val="80000"/>
              </a:lnSpc>
            </a:pPr>
            <a:r>
              <a:rPr lang="en-GB" sz="1200" dirty="0" smtClean="0"/>
              <a:t>Ask participants to estimate the number of key population members from each category who visit the hotspot on an average day.</a:t>
            </a:r>
          </a:p>
          <a:p>
            <a:pPr lvl="1" eaLnBrk="1" hangingPunct="1">
              <a:lnSpc>
                <a:spcPct val="80000"/>
              </a:lnSpc>
            </a:pPr>
            <a:endParaRPr lang="en-GB" sz="1200" dirty="0" smtClean="0"/>
          </a:p>
          <a:p>
            <a:pPr lvl="1" eaLnBrk="1" hangingPunct="1">
              <a:lnSpc>
                <a:spcPct val="80000"/>
              </a:lnSpc>
            </a:pPr>
            <a:r>
              <a:rPr lang="en-GB" sz="1200" dirty="0" smtClean="0"/>
              <a:t>Ask participants to draw a clock (or a line representing 24 hours of a day) and indicate the times of day when the key population members they mentioned might be found at the hotspot..</a:t>
            </a:r>
          </a:p>
          <a:p>
            <a:pPr lvl="1" eaLnBrk="1" hangingPunct="1">
              <a:lnSpc>
                <a:spcPct val="80000"/>
              </a:lnSpc>
            </a:pPr>
            <a:endParaRPr lang="en-GB" sz="1200" dirty="0" smtClean="0"/>
          </a:p>
          <a:p>
            <a:pPr lvl="1" eaLnBrk="1" hangingPunct="1">
              <a:lnSpc>
                <a:spcPct val="80000"/>
              </a:lnSpc>
            </a:pPr>
            <a:r>
              <a:rPr lang="en-GB" sz="1200" dirty="0" smtClean="0"/>
              <a:t>Ask participants to draw a line indicating seven days of a week and ask them to similarly mark the line to indicate fluctuations during a week.</a:t>
            </a:r>
          </a:p>
          <a:p>
            <a:pPr lvl="1" eaLnBrk="1" hangingPunct="1">
              <a:lnSpc>
                <a:spcPct val="80000"/>
              </a:lnSpc>
            </a:pPr>
            <a:endParaRPr lang="en-GB" sz="1200" dirty="0" smtClean="0"/>
          </a:p>
          <a:p>
            <a:pPr lvl="1" eaLnBrk="1" hangingPunct="1">
              <a:lnSpc>
                <a:spcPct val="80000"/>
              </a:lnSpc>
            </a:pPr>
            <a:r>
              <a:rPr lang="en-GB" sz="1200" dirty="0" smtClean="0"/>
              <a:t>Ask them to place symbols next to the hotspot(s) to indicate events or festivals in a year when the number might significantly go up or down.</a:t>
            </a:r>
            <a:r>
              <a:rPr lang="en-US" sz="1200" dirty="0" smtClean="0"/>
              <a:t> </a:t>
            </a:r>
            <a:endParaRPr lang="en-GB" sz="12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ot Spot"/>
          <p:cNvPicPr>
            <a:picLocks noChangeAspect="1" noChangeArrowheads="1"/>
          </p:cNvPicPr>
          <p:nvPr/>
        </p:nvPicPr>
        <p:blipFill>
          <a:blip r:embed="rId3" cstate="print"/>
          <a:srcRect/>
          <a:stretch>
            <a:fillRect/>
          </a:stretch>
        </p:blipFill>
        <p:spPr bwMode="auto">
          <a:xfrm>
            <a:off x="0" y="1371600"/>
            <a:ext cx="9144000" cy="5257800"/>
          </a:xfrm>
          <a:prstGeom prst="rect">
            <a:avLst/>
          </a:prstGeom>
          <a:noFill/>
          <a:ln w="9525">
            <a:noFill/>
            <a:miter lim="800000"/>
            <a:headEnd/>
            <a:tailEnd/>
          </a:ln>
        </p:spPr>
      </p:pic>
      <p:sp>
        <p:nvSpPr>
          <p:cNvPr id="17411" name="Rectangle 5"/>
          <p:cNvSpPr>
            <a:spLocks noChangeArrowheads="1"/>
          </p:cNvSpPr>
          <p:nvPr/>
        </p:nvSpPr>
        <p:spPr bwMode="auto">
          <a:xfrm>
            <a:off x="609600" y="533400"/>
            <a:ext cx="8077200" cy="641350"/>
          </a:xfrm>
          <a:prstGeom prst="rect">
            <a:avLst/>
          </a:prstGeom>
          <a:noFill/>
          <a:ln w="9525">
            <a:noFill/>
            <a:miter lim="800000"/>
            <a:headEnd/>
            <a:tailEnd/>
          </a:ln>
        </p:spPr>
        <p:txBody>
          <a:bodyPr>
            <a:spAutoFit/>
          </a:bodyPr>
          <a:lstStyle/>
          <a:p>
            <a:pPr>
              <a:spcBef>
                <a:spcPct val="50000"/>
              </a:spcBef>
            </a:pPr>
            <a:r>
              <a:rPr lang="en-GB" sz="3600" dirty="0"/>
              <a:t>Example of “how hot is the spot?”</a:t>
            </a:r>
          </a:p>
        </p:txBody>
      </p:sp>
      <p:sp>
        <p:nvSpPr>
          <p:cNvPr id="4" name="Title 3"/>
          <p:cNvSpPr>
            <a:spLocks noGrp="1"/>
          </p:cNvSpPr>
          <p:nvPr>
            <p:ph type="title"/>
          </p:nvPr>
        </p:nvSpPr>
        <p:spPr/>
        <p:txBody>
          <a:bodyPr>
            <a:normAutofit fontScale="90000"/>
          </a:bodyPr>
          <a:lstStyle/>
          <a:p>
            <a:r>
              <a:rPr lang="en-US" dirty="0" smtClean="0"/>
              <a:t>Example of “how hot is the spot”</a:t>
            </a: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57200"/>
            <a:ext cx="8305800" cy="762000"/>
          </a:xfrm>
        </p:spPr>
        <p:txBody>
          <a:bodyPr>
            <a:noAutofit/>
          </a:bodyPr>
          <a:lstStyle/>
          <a:p>
            <a:pPr eaLnBrk="1" hangingPunct="1"/>
            <a:r>
              <a:rPr lang="en-GB" sz="4400" dirty="0" err="1" smtClean="0"/>
              <a:t>Seva</a:t>
            </a:r>
            <a:r>
              <a:rPr lang="en-GB" sz="4400" dirty="0" smtClean="0"/>
              <a:t> </a:t>
            </a:r>
            <a:r>
              <a:rPr lang="en-GB" sz="4400" dirty="0" err="1" smtClean="0"/>
              <a:t>chitram</a:t>
            </a:r>
            <a:r>
              <a:rPr lang="en-GB" sz="4400" dirty="0" smtClean="0"/>
              <a:t> or services mapping</a:t>
            </a:r>
            <a:r>
              <a:rPr lang="en-US" sz="4400" dirty="0" smtClean="0"/>
              <a:t> </a:t>
            </a:r>
            <a:endParaRPr lang="en-GB" sz="4400" dirty="0" smtClean="0"/>
          </a:p>
        </p:txBody>
      </p:sp>
      <p:sp>
        <p:nvSpPr>
          <p:cNvPr id="18435" name="Rectangle 3"/>
          <p:cNvSpPr>
            <a:spLocks noGrp="1" noChangeArrowheads="1"/>
          </p:cNvSpPr>
          <p:nvPr>
            <p:ph type="body" idx="1"/>
          </p:nvPr>
        </p:nvSpPr>
        <p:spPr>
          <a:xfrm>
            <a:off x="304800" y="1752600"/>
            <a:ext cx="8686800" cy="4419600"/>
          </a:xfrm>
        </p:spPr>
        <p:txBody>
          <a:bodyPr>
            <a:noAutofit/>
          </a:bodyPr>
          <a:lstStyle/>
          <a:p>
            <a:pPr eaLnBrk="1" hangingPunct="1">
              <a:lnSpc>
                <a:spcPct val="80000"/>
              </a:lnSpc>
            </a:pPr>
            <a:r>
              <a:rPr lang="en-GB" sz="1600" b="1" dirty="0" smtClean="0"/>
              <a:t>Purpose</a:t>
            </a:r>
          </a:p>
          <a:p>
            <a:pPr eaLnBrk="1" hangingPunct="1">
              <a:lnSpc>
                <a:spcPct val="80000"/>
              </a:lnSpc>
              <a:buFont typeface="Wingdings" pitchFamily="2" charset="2"/>
              <a:buNone/>
            </a:pPr>
            <a:r>
              <a:rPr lang="en-GB" sz="1600" dirty="0" smtClean="0"/>
              <a:t>	To assess the availability of services within the site and key populations’ access to them.</a:t>
            </a:r>
            <a:endParaRPr lang="en-GB" sz="1600" b="1" dirty="0" smtClean="0"/>
          </a:p>
          <a:p>
            <a:pPr eaLnBrk="1" hangingPunct="1">
              <a:lnSpc>
                <a:spcPct val="80000"/>
              </a:lnSpc>
            </a:pPr>
            <a:endParaRPr lang="en-GB" sz="1600" b="1" dirty="0" smtClean="0"/>
          </a:p>
          <a:p>
            <a:pPr eaLnBrk="1" hangingPunct="1">
              <a:lnSpc>
                <a:spcPct val="80000"/>
              </a:lnSpc>
            </a:pPr>
            <a:r>
              <a:rPr lang="en-GB" sz="1600" b="1" dirty="0" smtClean="0"/>
              <a:t>Participants</a:t>
            </a:r>
          </a:p>
          <a:p>
            <a:pPr eaLnBrk="1" hangingPunct="1">
              <a:lnSpc>
                <a:spcPct val="80000"/>
              </a:lnSpc>
              <a:buFont typeface="Wingdings" pitchFamily="2" charset="2"/>
              <a:buNone/>
            </a:pPr>
            <a:r>
              <a:rPr lang="en-GB" sz="1600" dirty="0" smtClean="0"/>
              <a:t>	Visible and self-identified key populations.</a:t>
            </a:r>
            <a:endParaRPr lang="en-GB" sz="1600" b="1" dirty="0" smtClean="0"/>
          </a:p>
          <a:p>
            <a:pPr eaLnBrk="1" hangingPunct="1">
              <a:lnSpc>
                <a:spcPct val="80000"/>
              </a:lnSpc>
            </a:pPr>
            <a:endParaRPr lang="en-GB" sz="1600" b="1" dirty="0" smtClean="0"/>
          </a:p>
          <a:p>
            <a:pPr eaLnBrk="1" hangingPunct="1">
              <a:lnSpc>
                <a:spcPct val="80000"/>
              </a:lnSpc>
            </a:pPr>
            <a:r>
              <a:rPr lang="en-GB" sz="1600" b="1" dirty="0" smtClean="0"/>
              <a:t>Process</a:t>
            </a:r>
          </a:p>
          <a:p>
            <a:pPr lvl="1" eaLnBrk="1" hangingPunct="1">
              <a:lnSpc>
                <a:spcPct val="80000"/>
              </a:lnSpc>
            </a:pPr>
            <a:r>
              <a:rPr lang="en-GB" sz="1400" dirty="0" smtClean="0"/>
              <a:t>Ask the participants to identify any places or people on their map from which the key population group to which they belong can access HIV/STI prevention and treatment.</a:t>
            </a:r>
          </a:p>
          <a:p>
            <a:pPr lvl="1" eaLnBrk="1" hangingPunct="1">
              <a:lnSpc>
                <a:spcPct val="80000"/>
              </a:lnSpc>
            </a:pPr>
            <a:endParaRPr lang="en-GB" sz="1400" dirty="0" smtClean="0"/>
          </a:p>
          <a:p>
            <a:pPr lvl="1" eaLnBrk="1" hangingPunct="1">
              <a:lnSpc>
                <a:spcPct val="80000"/>
              </a:lnSpc>
            </a:pPr>
            <a:r>
              <a:rPr lang="en-GB" sz="1400" dirty="0" smtClean="0"/>
              <a:t>Ask the participants to mark the following next to each intervention:</a:t>
            </a:r>
            <a:endParaRPr lang="en-US" sz="1400" dirty="0" smtClean="0"/>
          </a:p>
          <a:p>
            <a:pPr lvl="2">
              <a:lnSpc>
                <a:spcPct val="80000"/>
              </a:lnSpc>
            </a:pPr>
            <a:r>
              <a:rPr lang="en-GB" sz="1000" dirty="0" smtClean="0"/>
              <a:t>What the service provides.</a:t>
            </a:r>
          </a:p>
          <a:p>
            <a:pPr lvl="2">
              <a:lnSpc>
                <a:spcPct val="80000"/>
              </a:lnSpc>
            </a:pPr>
            <a:r>
              <a:rPr lang="en-GB" sz="1000" dirty="0" smtClean="0"/>
              <a:t>How the service helps reduce the risk of HIV/STI infection.</a:t>
            </a:r>
            <a:endParaRPr lang="en-US" sz="1000" dirty="0" smtClean="0"/>
          </a:p>
          <a:p>
            <a:pPr lvl="1" eaLnBrk="1" hangingPunct="1">
              <a:lnSpc>
                <a:spcPct val="80000"/>
              </a:lnSpc>
            </a:pPr>
            <a:endParaRPr lang="en-GB" sz="1400" dirty="0" smtClean="0"/>
          </a:p>
          <a:p>
            <a:pPr lvl="1" eaLnBrk="1" hangingPunct="1">
              <a:lnSpc>
                <a:spcPct val="80000"/>
              </a:lnSpc>
            </a:pPr>
            <a:r>
              <a:rPr lang="en-GB" sz="1400" dirty="0" smtClean="0"/>
              <a:t>Ask the participants to rank the service as “high”, “medium”, or “low” according to how accessible it is to key populations like themselves. Also ask them to note how often they access or utilise each service: “often”, “sometimes”, or “never”.</a:t>
            </a:r>
          </a:p>
          <a:p>
            <a:pPr lvl="1" eaLnBrk="1" hangingPunct="1">
              <a:lnSpc>
                <a:spcPct val="80000"/>
              </a:lnSpc>
            </a:pPr>
            <a:endParaRPr lang="en-GB" sz="1400" dirty="0" smtClean="0"/>
          </a:p>
          <a:p>
            <a:pPr lvl="1" eaLnBrk="1" hangingPunct="1">
              <a:lnSpc>
                <a:spcPct val="80000"/>
              </a:lnSpc>
            </a:pPr>
            <a:r>
              <a:rPr lang="en-GB" sz="1400" dirty="0" smtClean="0"/>
              <a:t>Ask the participants to identify factors that motivate them to use the services marked high or medium (e.g., distance, cost, behaviour of service providers, confidentiality, effectiveness of services provided, availability, timing).</a:t>
            </a:r>
          </a:p>
          <a:p>
            <a:pPr lvl="1" eaLnBrk="1" hangingPunct="1">
              <a:lnSpc>
                <a:spcPct val="80000"/>
              </a:lnSpc>
            </a:pPr>
            <a:endParaRPr lang="en-GB" sz="1400" dirty="0" smtClean="0"/>
          </a:p>
          <a:p>
            <a:pPr lvl="1" eaLnBrk="1" hangingPunct="1">
              <a:lnSpc>
                <a:spcPct val="80000"/>
              </a:lnSpc>
            </a:pPr>
            <a:r>
              <a:rPr lang="en-GB" sz="1400" dirty="0" smtClean="0"/>
              <a:t>Now ask them to discuss the services ranked low. What could be done to make these vital services more accessible to key populations like themselves?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ervice Map"/>
          <p:cNvPicPr>
            <a:picLocks noChangeAspect="1" noChangeArrowheads="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
        <p:nvSpPr>
          <p:cNvPr id="19459" name="Text Box 5"/>
          <p:cNvSpPr txBox="1">
            <a:spLocks noChangeArrowheads="1"/>
          </p:cNvSpPr>
          <p:nvPr/>
        </p:nvSpPr>
        <p:spPr bwMode="auto">
          <a:xfrm>
            <a:off x="533400" y="457200"/>
            <a:ext cx="7620000" cy="641350"/>
          </a:xfrm>
          <a:prstGeom prst="rect">
            <a:avLst/>
          </a:prstGeom>
          <a:noFill/>
          <a:ln w="9525">
            <a:noFill/>
            <a:miter lim="800000"/>
            <a:headEnd/>
            <a:tailEnd/>
          </a:ln>
        </p:spPr>
        <p:txBody>
          <a:bodyPr>
            <a:spAutoFit/>
          </a:bodyPr>
          <a:lstStyle/>
          <a:p>
            <a:pPr>
              <a:spcBef>
                <a:spcPct val="50000"/>
              </a:spcBef>
            </a:pPr>
            <a:r>
              <a:rPr lang="en-GB" sz="3600" dirty="0"/>
              <a:t>Example of Service Map</a:t>
            </a:r>
          </a:p>
        </p:txBody>
      </p:sp>
      <p:sp>
        <p:nvSpPr>
          <p:cNvPr id="4" name="Title 3"/>
          <p:cNvSpPr>
            <a:spLocks noGrp="1"/>
          </p:cNvSpPr>
          <p:nvPr>
            <p:ph type="title"/>
          </p:nvPr>
        </p:nvSpPr>
        <p:spPr/>
        <p:txBody>
          <a:bodyPr/>
          <a:lstStyle/>
          <a:p>
            <a:r>
              <a:rPr lang="en-US" dirty="0" smtClean="0"/>
              <a:t>Example of service map</a:t>
            </a: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t>“Why is it so?”</a:t>
            </a:r>
          </a:p>
        </p:txBody>
      </p:sp>
      <p:sp>
        <p:nvSpPr>
          <p:cNvPr id="20483" name="Rectangle 3"/>
          <p:cNvSpPr>
            <a:spLocks noGrp="1" noChangeArrowheads="1"/>
          </p:cNvSpPr>
          <p:nvPr>
            <p:ph type="body" idx="1"/>
          </p:nvPr>
        </p:nvSpPr>
        <p:spPr>
          <a:xfrm>
            <a:off x="228600" y="1752600"/>
            <a:ext cx="8763000" cy="4800600"/>
          </a:xfrm>
        </p:spPr>
        <p:txBody>
          <a:bodyPr>
            <a:normAutofit/>
          </a:bodyPr>
          <a:lstStyle/>
          <a:p>
            <a:pPr eaLnBrk="1" hangingPunct="1">
              <a:lnSpc>
                <a:spcPct val="80000"/>
              </a:lnSpc>
            </a:pPr>
            <a:r>
              <a:rPr lang="en-GB" sz="1800" b="1" dirty="0" smtClean="0"/>
              <a:t>Purpose</a:t>
            </a:r>
          </a:p>
          <a:p>
            <a:pPr eaLnBrk="1" hangingPunct="1">
              <a:lnSpc>
                <a:spcPct val="80000"/>
              </a:lnSpc>
              <a:buFont typeface="Wingdings" pitchFamily="2" charset="2"/>
              <a:buNone/>
            </a:pPr>
            <a:r>
              <a:rPr lang="en-GB" sz="1800" dirty="0" smtClean="0"/>
              <a:t>	Will help key populations analyse the range of risk factors that increase their susceptibility to HIV/STI transmission.</a:t>
            </a:r>
            <a:endParaRPr lang="en-GB" sz="1800" b="1" dirty="0" smtClean="0"/>
          </a:p>
          <a:p>
            <a:pPr eaLnBrk="1" hangingPunct="1">
              <a:lnSpc>
                <a:spcPct val="80000"/>
              </a:lnSpc>
            </a:pPr>
            <a:endParaRPr lang="en-GB" sz="1800" b="1" dirty="0" smtClean="0"/>
          </a:p>
          <a:p>
            <a:pPr eaLnBrk="1" hangingPunct="1">
              <a:lnSpc>
                <a:spcPct val="80000"/>
              </a:lnSpc>
            </a:pPr>
            <a:r>
              <a:rPr lang="en-GB" sz="1800" b="1" dirty="0" smtClean="0"/>
              <a:t>Participants</a:t>
            </a:r>
          </a:p>
          <a:p>
            <a:pPr eaLnBrk="1" hangingPunct="1">
              <a:lnSpc>
                <a:spcPct val="80000"/>
              </a:lnSpc>
              <a:buFont typeface="Wingdings" pitchFamily="2" charset="2"/>
              <a:buNone/>
            </a:pPr>
            <a:r>
              <a:rPr lang="en-GB" sz="1800" dirty="0" smtClean="0"/>
              <a:t>	Visible and self-identified key populations.</a:t>
            </a:r>
            <a:endParaRPr lang="en-GB" sz="1800" b="1" dirty="0" smtClean="0"/>
          </a:p>
          <a:p>
            <a:pPr eaLnBrk="1" hangingPunct="1">
              <a:lnSpc>
                <a:spcPct val="80000"/>
              </a:lnSpc>
            </a:pPr>
            <a:endParaRPr lang="en-GB" sz="1800" b="1" dirty="0" smtClean="0"/>
          </a:p>
          <a:p>
            <a:pPr eaLnBrk="1" hangingPunct="1">
              <a:lnSpc>
                <a:spcPct val="80000"/>
              </a:lnSpc>
            </a:pPr>
            <a:r>
              <a:rPr lang="en-GB" sz="1800" b="1" dirty="0" smtClean="0"/>
              <a:t>Process</a:t>
            </a:r>
          </a:p>
          <a:p>
            <a:pPr lvl="1" eaLnBrk="1" hangingPunct="1">
              <a:lnSpc>
                <a:spcPct val="80000"/>
              </a:lnSpc>
            </a:pPr>
            <a:r>
              <a:rPr lang="en-GB" sz="1600" dirty="0" smtClean="0"/>
              <a:t>Ask participants to identify the types of behaviours that put people at risk of HIV/STI infection.</a:t>
            </a:r>
          </a:p>
          <a:p>
            <a:pPr lvl="1" eaLnBrk="1" hangingPunct="1">
              <a:lnSpc>
                <a:spcPct val="80000"/>
              </a:lnSpc>
            </a:pPr>
            <a:endParaRPr lang="en-GB" sz="1600" dirty="0" smtClean="0"/>
          </a:p>
          <a:p>
            <a:pPr lvl="1" eaLnBrk="1" hangingPunct="1">
              <a:lnSpc>
                <a:spcPct val="80000"/>
              </a:lnSpc>
            </a:pPr>
            <a:r>
              <a:rPr lang="en-GB" sz="1600" dirty="0" smtClean="0"/>
              <a:t>Pick any one of the risk behaviours. </a:t>
            </a:r>
          </a:p>
          <a:p>
            <a:pPr lvl="1" eaLnBrk="1" hangingPunct="1">
              <a:lnSpc>
                <a:spcPct val="80000"/>
              </a:lnSpc>
            </a:pPr>
            <a:endParaRPr lang="en-GB" sz="1600" dirty="0" smtClean="0"/>
          </a:p>
          <a:p>
            <a:pPr lvl="1" eaLnBrk="1" hangingPunct="1">
              <a:lnSpc>
                <a:spcPct val="80000"/>
              </a:lnSpc>
            </a:pPr>
            <a:r>
              <a:rPr lang="en-GB" sz="1600" dirty="0" smtClean="0"/>
              <a:t>Ask participants to mark this risk behaviour on the flipchart with a symbol drawn inside a circle. </a:t>
            </a:r>
          </a:p>
          <a:p>
            <a:pPr lvl="1" eaLnBrk="1" hangingPunct="1">
              <a:lnSpc>
                <a:spcPct val="80000"/>
              </a:lnSpc>
            </a:pPr>
            <a:endParaRPr lang="en-GB" sz="1600" dirty="0" smtClean="0"/>
          </a:p>
          <a:p>
            <a:pPr lvl="1" eaLnBrk="1" hangingPunct="1">
              <a:lnSpc>
                <a:spcPct val="80000"/>
              </a:lnSpc>
            </a:pPr>
            <a:r>
              <a:rPr lang="en-GB" sz="1600" dirty="0" smtClean="0"/>
              <a:t>Ask “Why is it so?” Invite them to draw and/or write the reasons for the risk behaviour in balloon call-outs.</a:t>
            </a:r>
          </a:p>
          <a:p>
            <a:pPr lvl="1" eaLnBrk="1" hangingPunct="1">
              <a:lnSpc>
                <a:spcPct val="80000"/>
              </a:lnSpc>
            </a:pPr>
            <a:endParaRPr lang="en-GB" sz="1600" dirty="0" smtClean="0"/>
          </a:p>
          <a:p>
            <a:pPr lvl="1" eaLnBrk="1" hangingPunct="1">
              <a:lnSpc>
                <a:spcPct val="80000"/>
              </a:lnSpc>
            </a:pPr>
            <a:r>
              <a:rPr lang="en-GB" sz="1600" dirty="0" smtClean="0"/>
              <a:t>Persistently ask “Why is it so?” Add reasons in connecting balloons until participants can think of no more.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okok 266"/>
          <p:cNvPicPr>
            <a:picLocks noChangeAspect="1" noChangeArrowheads="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
        <p:nvSpPr>
          <p:cNvPr id="21507" name="Text Box 5"/>
          <p:cNvSpPr txBox="1">
            <a:spLocks noChangeArrowheads="1"/>
          </p:cNvSpPr>
          <p:nvPr/>
        </p:nvSpPr>
        <p:spPr bwMode="auto">
          <a:xfrm>
            <a:off x="838200" y="381000"/>
            <a:ext cx="7620000" cy="641350"/>
          </a:xfrm>
          <a:prstGeom prst="rect">
            <a:avLst/>
          </a:prstGeom>
          <a:noFill/>
          <a:ln w="9525">
            <a:noFill/>
            <a:miter lim="800000"/>
            <a:headEnd/>
            <a:tailEnd/>
          </a:ln>
        </p:spPr>
        <p:txBody>
          <a:bodyPr>
            <a:spAutoFit/>
          </a:bodyPr>
          <a:lstStyle/>
          <a:p>
            <a:pPr>
              <a:spcBef>
                <a:spcPct val="50000"/>
              </a:spcBef>
            </a:pPr>
            <a:r>
              <a:rPr lang="en-GB" sz="3600"/>
              <a:t>Example of “Why is it so?”</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GB" smtClean="0"/>
              <a:t>Sex life or client profile</a:t>
            </a:r>
          </a:p>
        </p:txBody>
      </p:sp>
      <p:sp>
        <p:nvSpPr>
          <p:cNvPr id="22531" name="Rectangle 6"/>
          <p:cNvSpPr>
            <a:spLocks noGrp="1" noChangeArrowheads="1"/>
          </p:cNvSpPr>
          <p:nvPr>
            <p:ph type="body" idx="1"/>
          </p:nvPr>
        </p:nvSpPr>
        <p:spPr>
          <a:xfrm>
            <a:off x="152400" y="1752600"/>
            <a:ext cx="8991600" cy="4876800"/>
          </a:xfrm>
        </p:spPr>
        <p:txBody>
          <a:bodyPr>
            <a:noAutofit/>
          </a:bodyPr>
          <a:lstStyle/>
          <a:p>
            <a:pPr eaLnBrk="1" hangingPunct="1">
              <a:lnSpc>
                <a:spcPct val="80000"/>
              </a:lnSpc>
            </a:pPr>
            <a:r>
              <a:rPr lang="en-GB" sz="1600" b="1" dirty="0" smtClean="0"/>
              <a:t>Purpose</a:t>
            </a:r>
          </a:p>
          <a:p>
            <a:pPr eaLnBrk="1" hangingPunct="1">
              <a:lnSpc>
                <a:spcPct val="80000"/>
              </a:lnSpc>
              <a:buFont typeface="Wingdings" pitchFamily="2" charset="2"/>
              <a:buNone/>
            </a:pPr>
            <a:r>
              <a:rPr lang="en-GB" sz="1600" dirty="0" smtClean="0"/>
              <a:t>	Is used to explore the number and range of sexual partners that a key population member has. It also indicates the kinds of sexual acts that key populations usually practice with their sexual partners. This helps estimate the extent of penetrative sex and the project demand for condoms.</a:t>
            </a:r>
            <a:endParaRPr lang="en-GB" sz="1600" b="1" dirty="0" smtClean="0"/>
          </a:p>
          <a:p>
            <a:pPr eaLnBrk="1" hangingPunct="1">
              <a:lnSpc>
                <a:spcPct val="80000"/>
              </a:lnSpc>
            </a:pPr>
            <a:endParaRPr lang="en-GB" sz="1600" b="1" dirty="0" smtClean="0"/>
          </a:p>
          <a:p>
            <a:pPr eaLnBrk="1" hangingPunct="1">
              <a:lnSpc>
                <a:spcPct val="80000"/>
              </a:lnSpc>
            </a:pPr>
            <a:r>
              <a:rPr lang="en-GB" sz="1600" b="1" dirty="0" smtClean="0"/>
              <a:t>Participants</a:t>
            </a:r>
          </a:p>
          <a:p>
            <a:pPr eaLnBrk="1" hangingPunct="1">
              <a:lnSpc>
                <a:spcPct val="80000"/>
              </a:lnSpc>
              <a:buFont typeface="Wingdings" pitchFamily="2" charset="2"/>
              <a:buNone/>
            </a:pPr>
            <a:r>
              <a:rPr lang="en-GB" sz="1600" dirty="0" smtClean="0"/>
              <a:t>	Visible and self-identified key populations.</a:t>
            </a:r>
            <a:endParaRPr lang="en-GB" sz="1600" b="1" dirty="0" smtClean="0"/>
          </a:p>
          <a:p>
            <a:pPr eaLnBrk="1" hangingPunct="1">
              <a:lnSpc>
                <a:spcPct val="80000"/>
              </a:lnSpc>
            </a:pPr>
            <a:endParaRPr lang="en-GB" sz="1600" b="1" dirty="0" smtClean="0"/>
          </a:p>
          <a:p>
            <a:pPr eaLnBrk="1" hangingPunct="1">
              <a:lnSpc>
                <a:spcPct val="80000"/>
              </a:lnSpc>
            </a:pPr>
            <a:r>
              <a:rPr lang="en-GB" sz="1600" b="1" dirty="0" smtClean="0"/>
              <a:t>Process</a:t>
            </a:r>
          </a:p>
          <a:p>
            <a:pPr lvl="1" eaLnBrk="1" hangingPunct="1">
              <a:lnSpc>
                <a:spcPct val="80000"/>
              </a:lnSpc>
            </a:pPr>
            <a:r>
              <a:rPr lang="en-GB" sz="1400" dirty="0" smtClean="0"/>
              <a:t>Administer this method on a one-to-one basis with individuals from different key population categories.</a:t>
            </a:r>
          </a:p>
          <a:p>
            <a:pPr lvl="1" eaLnBrk="1" hangingPunct="1">
              <a:lnSpc>
                <a:spcPct val="80000"/>
              </a:lnSpc>
            </a:pPr>
            <a:endParaRPr lang="en-GB" sz="1400" dirty="0" smtClean="0"/>
          </a:p>
          <a:p>
            <a:pPr lvl="1" eaLnBrk="1" hangingPunct="1">
              <a:lnSpc>
                <a:spcPct val="80000"/>
              </a:lnSpc>
            </a:pPr>
            <a:r>
              <a:rPr lang="en-GB" sz="1400" dirty="0" smtClean="0"/>
              <a:t>Ask the key population member to draw a figure at the centre of the flipchart paper that represents him or herself.</a:t>
            </a:r>
          </a:p>
          <a:p>
            <a:pPr lvl="1" eaLnBrk="1" hangingPunct="1">
              <a:lnSpc>
                <a:spcPct val="80000"/>
              </a:lnSpc>
            </a:pPr>
            <a:endParaRPr lang="en-GB" sz="1400" dirty="0" smtClean="0"/>
          </a:p>
          <a:p>
            <a:pPr lvl="1" eaLnBrk="1" hangingPunct="1">
              <a:lnSpc>
                <a:spcPct val="80000"/>
              </a:lnSpc>
            </a:pPr>
            <a:r>
              <a:rPr lang="en-GB" sz="1400" dirty="0" smtClean="0"/>
              <a:t>Next, ask the participant to draw figures around this figure that represent his/her sexual partners. Call upon him/her to describe the partners (without naming them).</a:t>
            </a:r>
            <a:endParaRPr lang="en-US" sz="1400" dirty="0" smtClean="0"/>
          </a:p>
          <a:p>
            <a:pPr lvl="2" eaLnBrk="1" hangingPunct="1">
              <a:lnSpc>
                <a:spcPct val="80000"/>
              </a:lnSpc>
            </a:pPr>
            <a:r>
              <a:rPr lang="en-GB" sz="1400" dirty="0" smtClean="0"/>
              <a:t>Who are they? Where do they come from? What do they do? How old are they? How are they related to the key population? How they met? </a:t>
            </a:r>
          </a:p>
          <a:p>
            <a:pPr lvl="1" eaLnBrk="1" hangingPunct="1">
              <a:lnSpc>
                <a:spcPct val="80000"/>
              </a:lnSpc>
            </a:pPr>
            <a:endParaRPr lang="en-GB" sz="1400" dirty="0" smtClean="0"/>
          </a:p>
          <a:p>
            <a:pPr lvl="1" eaLnBrk="1" hangingPunct="1">
              <a:lnSpc>
                <a:spcPct val="80000"/>
              </a:lnSpc>
            </a:pPr>
            <a:r>
              <a:rPr lang="en-GB" sz="1400" dirty="0" smtClean="0"/>
              <a:t>Then, ask the key population member to indicate next to each partner’s figure the number of times he/she practiced sex with that person in the previous week, as well as the nature of the sexual encounter (anal, vaginal, oral, </a:t>
            </a:r>
            <a:r>
              <a:rPr lang="en-GB" sz="1400" dirty="0" err="1" smtClean="0"/>
              <a:t>nonpenetrative</a:t>
            </a:r>
            <a:r>
              <a:rPr lang="en-GB" sz="1400" dirty="0" smtClean="0"/>
              <a:t>, etc.).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evised Sex life"/>
          <p:cNvPicPr>
            <a:picLocks noChangeAspect="1" noChangeArrowheads="1"/>
          </p:cNvPicPr>
          <p:nvPr/>
        </p:nvPicPr>
        <p:blipFill>
          <a:blip r:embed="rId3" cstate="print"/>
          <a:srcRect/>
          <a:stretch>
            <a:fillRect/>
          </a:stretch>
        </p:blipFill>
        <p:spPr bwMode="auto">
          <a:xfrm>
            <a:off x="0" y="1219200"/>
            <a:ext cx="9144000" cy="5638800"/>
          </a:xfrm>
          <a:prstGeom prst="rect">
            <a:avLst/>
          </a:prstGeom>
          <a:solidFill>
            <a:schemeClr val="bg2"/>
          </a:solidFill>
          <a:ln w="9525">
            <a:noFill/>
            <a:miter lim="800000"/>
            <a:headEnd/>
            <a:tailEnd/>
          </a:ln>
        </p:spPr>
      </p:pic>
      <p:sp>
        <p:nvSpPr>
          <p:cNvPr id="23555" name="Text Box 5"/>
          <p:cNvSpPr txBox="1">
            <a:spLocks noChangeArrowheads="1"/>
          </p:cNvSpPr>
          <p:nvPr/>
        </p:nvSpPr>
        <p:spPr bwMode="auto">
          <a:xfrm>
            <a:off x="457200" y="381000"/>
            <a:ext cx="7543800" cy="641350"/>
          </a:xfrm>
          <a:prstGeom prst="rect">
            <a:avLst/>
          </a:prstGeom>
          <a:noFill/>
          <a:ln w="9525">
            <a:noFill/>
            <a:miter lim="800000"/>
            <a:headEnd/>
            <a:tailEnd/>
          </a:ln>
        </p:spPr>
        <p:txBody>
          <a:bodyPr>
            <a:spAutoFit/>
          </a:bodyPr>
          <a:lstStyle/>
          <a:p>
            <a:pPr>
              <a:spcBef>
                <a:spcPct val="50000"/>
              </a:spcBef>
            </a:pPr>
            <a:r>
              <a:rPr lang="en-GB" sz="3600"/>
              <a:t>An example of Sex Life</a:t>
            </a:r>
          </a:p>
        </p:txBody>
      </p:sp>
      <p:sp>
        <p:nvSpPr>
          <p:cNvPr id="4" name="Title 3"/>
          <p:cNvSpPr>
            <a:spLocks noGrp="1"/>
          </p:cNvSpPr>
          <p:nvPr>
            <p:ph type="title"/>
          </p:nvPr>
        </p:nvSpPr>
        <p:spPr/>
        <p:txBody>
          <a:bodyPr/>
          <a:lstStyle/>
          <a:p>
            <a:r>
              <a:rPr lang="en-US" dirty="0" smtClean="0"/>
              <a:t>Example of sex life</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Estimates of FSWs</a:t>
            </a:r>
            <a:endParaRPr lang="en-IN"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of estimated FSWs to urban adult (15-49 yrs) population</a:t>
            </a:r>
            <a:endParaRPr lang="en-IN" dirty="0"/>
          </a:p>
        </p:txBody>
      </p:sp>
      <p:graphicFrame>
        <p:nvGraphicFramePr>
          <p:cNvPr id="4" name="Content Placeholder 3"/>
          <p:cNvGraphicFramePr>
            <a:graphicFrameLocks noGrp="1"/>
          </p:cNvGraphicFramePr>
          <p:nvPr>
            <p:ph idx="1"/>
          </p:nvPr>
        </p:nvGraphicFramePr>
        <p:xfrm>
          <a:off x="251520" y="1774825"/>
          <a:ext cx="8640960" cy="48945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940152" y="2708920"/>
            <a:ext cx="2304256" cy="313932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IN" b="1" dirty="0" smtClean="0"/>
              <a:t>The ratio of estimated number of FSWs per 1,000 adult urban males ranges from &lt;5 in </a:t>
            </a:r>
            <a:r>
              <a:rPr lang="en-IN" b="1" dirty="0" err="1" smtClean="0"/>
              <a:t>Puducherry</a:t>
            </a:r>
            <a:r>
              <a:rPr lang="en-IN" b="1" dirty="0" smtClean="0"/>
              <a:t>, Gujarat, Tamil Nadu, Madhya Pradesh and Rajasthan to over 20 in Manipur, Nagaland and Tripura </a:t>
            </a:r>
            <a:endParaRPr lang="en-IN"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rrowheads="1"/>
          </p:cNvSpPr>
          <p:nvPr>
            <p:ph type="title"/>
          </p:nvPr>
        </p:nvSpPr>
        <p:spPr/>
        <p:txBody>
          <a:bodyPr>
            <a:noAutofit/>
          </a:bodyPr>
          <a:lstStyle/>
          <a:p>
            <a:r>
              <a:rPr lang="en-US" sz="4800" dirty="0">
                <a:solidFill>
                  <a:srgbClr val="FFC000"/>
                </a:solidFill>
                <a:latin typeface="+mn-lt"/>
                <a:cs typeface="Arial" charset="0"/>
              </a:rPr>
              <a:t>Census and </a:t>
            </a:r>
            <a:r>
              <a:rPr lang="en-US" sz="4800" dirty="0" smtClean="0">
                <a:solidFill>
                  <a:srgbClr val="FFC000"/>
                </a:solidFill>
                <a:latin typeface="+mn-lt"/>
                <a:cs typeface="Arial" charset="0"/>
              </a:rPr>
              <a:t>enumeration (1)</a:t>
            </a:r>
            <a:endParaRPr lang="th-TH" sz="4800" dirty="0">
              <a:solidFill>
                <a:srgbClr val="FFC000"/>
              </a:solidFill>
              <a:latin typeface="+mn-lt"/>
              <a:cs typeface="Arial" charset="0"/>
            </a:endParaRPr>
          </a:p>
        </p:txBody>
      </p:sp>
      <p:sp>
        <p:nvSpPr>
          <p:cNvPr id="408579" name="Rectangle 3"/>
          <p:cNvSpPr>
            <a:spLocks noGrp="1" noChangeArrowheads="1"/>
          </p:cNvSpPr>
          <p:nvPr>
            <p:ph type="body" idx="1"/>
          </p:nvPr>
        </p:nvSpPr>
        <p:spPr>
          <a:xfrm>
            <a:off x="457200" y="1782763"/>
            <a:ext cx="8229600" cy="4525962"/>
          </a:xfrm>
        </p:spPr>
        <p:txBody>
          <a:bodyPr>
            <a:normAutofit fontScale="85000" lnSpcReduction="20000"/>
          </a:bodyPr>
          <a:lstStyle/>
          <a:p>
            <a:pPr>
              <a:lnSpc>
                <a:spcPct val="90000"/>
              </a:lnSpc>
            </a:pPr>
            <a:r>
              <a:rPr lang="en-US" dirty="0">
                <a:cs typeface="Arial" charset="0"/>
              </a:rPr>
              <a:t>Census </a:t>
            </a:r>
            <a:r>
              <a:rPr lang="en-US" dirty="0" smtClean="0">
                <a:cs typeface="Arial" charset="0"/>
              </a:rPr>
              <a:t>counts </a:t>
            </a:r>
            <a:r>
              <a:rPr lang="en-US" dirty="0">
                <a:cs typeface="Arial" charset="0"/>
              </a:rPr>
              <a:t>every member of </a:t>
            </a:r>
            <a:r>
              <a:rPr lang="en-US" dirty="0" smtClean="0">
                <a:cs typeface="Arial" charset="0"/>
              </a:rPr>
              <a:t>the HRG</a:t>
            </a:r>
          </a:p>
          <a:p>
            <a:pPr lvl="1">
              <a:lnSpc>
                <a:spcPct val="90000"/>
              </a:lnSpc>
            </a:pPr>
            <a:r>
              <a:rPr lang="en-US" dirty="0" smtClean="0">
                <a:cs typeface="Arial" charset="0"/>
              </a:rPr>
              <a:t>Counting every FSW in a red-light area</a:t>
            </a:r>
            <a:endParaRPr lang="en-US" dirty="0">
              <a:cs typeface="Arial" charset="0"/>
            </a:endParaRPr>
          </a:p>
          <a:p>
            <a:pPr>
              <a:lnSpc>
                <a:spcPct val="90000"/>
              </a:lnSpc>
              <a:buFont typeface="Wingdings" pitchFamily="2" charset="2"/>
              <a:buNone/>
            </a:pPr>
            <a:endParaRPr lang="en-US" dirty="0">
              <a:cs typeface="Arial" charset="0"/>
            </a:endParaRPr>
          </a:p>
          <a:p>
            <a:pPr>
              <a:lnSpc>
                <a:spcPct val="90000"/>
              </a:lnSpc>
            </a:pPr>
            <a:r>
              <a:rPr lang="en-US" dirty="0">
                <a:cs typeface="Arial" charset="0"/>
              </a:rPr>
              <a:t>Enumeration </a:t>
            </a:r>
            <a:r>
              <a:rPr lang="en-US" dirty="0" smtClean="0">
                <a:cs typeface="Arial" charset="0"/>
              </a:rPr>
              <a:t>counts </a:t>
            </a:r>
            <a:r>
              <a:rPr lang="en-US" dirty="0">
                <a:cs typeface="Arial" charset="0"/>
              </a:rPr>
              <a:t>a sub-set of individuals selected from within a defined sample frame, and </a:t>
            </a:r>
            <a:r>
              <a:rPr lang="en-US" dirty="0" smtClean="0">
                <a:cs typeface="Arial" charset="0"/>
              </a:rPr>
              <a:t>multiplies that </a:t>
            </a:r>
            <a:r>
              <a:rPr lang="en-US" dirty="0">
                <a:cs typeface="Arial" charset="0"/>
              </a:rPr>
              <a:t>number according to  size and structure of sample frame</a:t>
            </a:r>
            <a:r>
              <a:rPr lang="en-US" dirty="0" smtClean="0">
                <a:cs typeface="Arial" charset="0"/>
              </a:rPr>
              <a:t>.</a:t>
            </a:r>
          </a:p>
          <a:p>
            <a:pPr lvl="1">
              <a:lnSpc>
                <a:spcPct val="90000"/>
              </a:lnSpc>
            </a:pPr>
            <a:endParaRPr lang="en-US" dirty="0" smtClean="0">
              <a:cs typeface="Arial" charset="0"/>
            </a:endParaRPr>
          </a:p>
          <a:p>
            <a:pPr lvl="1">
              <a:lnSpc>
                <a:spcPct val="90000"/>
              </a:lnSpc>
            </a:pPr>
            <a:r>
              <a:rPr lang="en-US" dirty="0" smtClean="0">
                <a:cs typeface="Arial" charset="0"/>
              </a:rPr>
              <a:t>Count the number of brothels</a:t>
            </a:r>
          </a:p>
          <a:p>
            <a:pPr lvl="1">
              <a:lnSpc>
                <a:spcPct val="90000"/>
              </a:lnSpc>
            </a:pPr>
            <a:endParaRPr lang="en-US" dirty="0" smtClean="0">
              <a:cs typeface="Arial" charset="0"/>
            </a:endParaRPr>
          </a:p>
          <a:p>
            <a:pPr lvl="1">
              <a:lnSpc>
                <a:spcPct val="90000"/>
              </a:lnSpc>
            </a:pPr>
            <a:r>
              <a:rPr lang="en-US" dirty="0" smtClean="0">
                <a:cs typeface="Arial" charset="0"/>
              </a:rPr>
              <a:t>Count FSWs in a sample of brothel</a:t>
            </a:r>
          </a:p>
          <a:p>
            <a:pPr lvl="1">
              <a:lnSpc>
                <a:spcPct val="90000"/>
              </a:lnSpc>
            </a:pPr>
            <a:endParaRPr lang="en-US" dirty="0" smtClean="0">
              <a:cs typeface="Arial" charset="0"/>
            </a:endParaRPr>
          </a:p>
          <a:p>
            <a:pPr lvl="1">
              <a:lnSpc>
                <a:spcPct val="90000"/>
              </a:lnSpc>
            </a:pPr>
            <a:r>
              <a:rPr lang="en-US" dirty="0" smtClean="0">
                <a:cs typeface="Arial" charset="0"/>
              </a:rPr>
              <a:t>Multiply the average number of FSWs per brothel from the sample to the number of brothels that exists in the area</a:t>
            </a:r>
            <a:endParaRPr lang="th-TH"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blinds(horizontal)">
                                      <p:cBhvr>
                                        <p:cTn id="7" dur="500"/>
                                        <p:tgtEl>
                                          <p:spTgt spid="408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8579">
                                            <p:txEl>
                                              <p:pRg st="1" end="1"/>
                                            </p:txEl>
                                          </p:spTgt>
                                        </p:tgtEl>
                                        <p:attrNameLst>
                                          <p:attrName>style.visibility</p:attrName>
                                        </p:attrNameLst>
                                      </p:cBhvr>
                                      <p:to>
                                        <p:strVal val="visible"/>
                                      </p:to>
                                    </p:set>
                                    <p:animEffect transition="in" filter="blinds(horizontal)">
                                      <p:cBhvr>
                                        <p:cTn id="12" dur="500"/>
                                        <p:tgtEl>
                                          <p:spTgt spid="408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8579">
                                            <p:txEl>
                                              <p:pRg st="3" end="3"/>
                                            </p:txEl>
                                          </p:spTgt>
                                        </p:tgtEl>
                                        <p:attrNameLst>
                                          <p:attrName>style.visibility</p:attrName>
                                        </p:attrNameLst>
                                      </p:cBhvr>
                                      <p:to>
                                        <p:strVal val="visible"/>
                                      </p:to>
                                    </p:set>
                                    <p:animEffect transition="in" filter="blinds(horizontal)">
                                      <p:cBhvr>
                                        <p:cTn id="17" dur="500"/>
                                        <p:tgtEl>
                                          <p:spTgt spid="408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8579">
                                            <p:txEl>
                                              <p:pRg st="5" end="5"/>
                                            </p:txEl>
                                          </p:spTgt>
                                        </p:tgtEl>
                                        <p:attrNameLst>
                                          <p:attrName>style.visibility</p:attrName>
                                        </p:attrNameLst>
                                      </p:cBhvr>
                                      <p:to>
                                        <p:strVal val="visible"/>
                                      </p:to>
                                    </p:set>
                                    <p:animEffect transition="in" filter="blinds(horizontal)">
                                      <p:cBhvr>
                                        <p:cTn id="22" dur="500"/>
                                        <p:tgtEl>
                                          <p:spTgt spid="4085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8579">
                                            <p:txEl>
                                              <p:pRg st="7" end="7"/>
                                            </p:txEl>
                                          </p:spTgt>
                                        </p:tgtEl>
                                        <p:attrNameLst>
                                          <p:attrName>style.visibility</p:attrName>
                                        </p:attrNameLst>
                                      </p:cBhvr>
                                      <p:to>
                                        <p:strVal val="visible"/>
                                      </p:to>
                                    </p:set>
                                    <p:animEffect transition="in" filter="blinds(horizontal)">
                                      <p:cBhvr>
                                        <p:cTn id="27" dur="500"/>
                                        <p:tgtEl>
                                          <p:spTgt spid="40857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08579">
                                            <p:txEl>
                                              <p:pRg st="9" end="9"/>
                                            </p:txEl>
                                          </p:spTgt>
                                        </p:tgtEl>
                                        <p:attrNameLst>
                                          <p:attrName>style.visibility</p:attrName>
                                        </p:attrNameLst>
                                      </p:cBhvr>
                                      <p:to>
                                        <p:strVal val="visible"/>
                                      </p:to>
                                    </p:set>
                                    <p:animEffect transition="in" filter="blinds(horizontal)">
                                      <p:cBhvr>
                                        <p:cTn id="32" dur="500"/>
                                        <p:tgtEl>
                                          <p:spTgt spid="408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Distribution of districts by size estimation and ratio of FSWs to adults</a:t>
            </a:r>
            <a:endParaRPr lang="en-IN" sz="3600" dirty="0"/>
          </a:p>
        </p:txBody>
      </p:sp>
      <p:graphicFrame>
        <p:nvGraphicFramePr>
          <p:cNvPr id="4" name="Content Placeholder 3"/>
          <p:cNvGraphicFramePr>
            <a:graphicFrameLocks noGrp="1"/>
          </p:cNvGraphicFramePr>
          <p:nvPr>
            <p:ph idx="1"/>
          </p:nvPr>
        </p:nvGraphicFramePr>
        <p:xfrm>
          <a:off x="467544" y="1604825"/>
          <a:ext cx="8304834" cy="4486656"/>
        </p:xfrm>
        <a:graphic>
          <a:graphicData uri="http://schemas.openxmlformats.org/drawingml/2006/table">
            <a:tbl>
              <a:tblPr bandRow="1">
                <a:tableStyleId>{18603FDC-E32A-4AB5-989C-0864C3EAD2B8}</a:tableStyleId>
              </a:tblPr>
              <a:tblGrid>
                <a:gridCol w="2390282"/>
                <a:gridCol w="1329659"/>
                <a:gridCol w="1329659"/>
                <a:gridCol w="1329659"/>
                <a:gridCol w="1012923"/>
                <a:gridCol w="912652"/>
              </a:tblGrid>
              <a:tr h="432048">
                <a:tc rowSpan="2">
                  <a:txBody>
                    <a:bodyPr/>
                    <a:lstStyle/>
                    <a:p>
                      <a:pPr marL="0" marR="0">
                        <a:lnSpc>
                          <a:spcPct val="115000"/>
                        </a:lnSpc>
                        <a:spcBef>
                          <a:spcPts val="0"/>
                        </a:spcBef>
                        <a:spcAft>
                          <a:spcPts val="0"/>
                        </a:spcAft>
                      </a:pPr>
                      <a:r>
                        <a:rPr lang="en-IN" sz="3200" dirty="0"/>
                        <a:t>Ratio of FSWs to 1000 urban adults</a:t>
                      </a:r>
                      <a:endParaRPr lang="en-IN" sz="3200" dirty="0">
                        <a:latin typeface="Calibri"/>
                        <a:ea typeface="Calibri"/>
                        <a:cs typeface="Times New Roman"/>
                      </a:endParaRPr>
                    </a:p>
                  </a:txBody>
                  <a:tcPr marL="68580" marR="68580" marT="0" marB="0" anchor="b"/>
                </a:tc>
                <a:tc gridSpan="5">
                  <a:txBody>
                    <a:bodyPr/>
                    <a:lstStyle/>
                    <a:p>
                      <a:pPr marL="0" marR="0" algn="ctr">
                        <a:lnSpc>
                          <a:spcPct val="115000"/>
                        </a:lnSpc>
                        <a:spcBef>
                          <a:spcPts val="0"/>
                        </a:spcBef>
                        <a:spcAft>
                          <a:spcPts val="0"/>
                        </a:spcAft>
                      </a:pPr>
                      <a:r>
                        <a:rPr lang="en-IN" sz="3200" dirty="0"/>
                        <a:t>Estimated number of FSWs</a:t>
                      </a:r>
                      <a:endParaRPr lang="en-IN" sz="3200" dirty="0">
                        <a:latin typeface="Calibri"/>
                        <a:ea typeface="Calibri"/>
                        <a:cs typeface="Times New Roman"/>
                      </a:endParaRP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04056">
                <a:tc vMerge="1">
                  <a:txBody>
                    <a:bodyPr/>
                    <a:lstStyle/>
                    <a:p>
                      <a:endParaRPr lang="en-IN"/>
                    </a:p>
                  </a:txBody>
                  <a:tcPr/>
                </a:tc>
                <a:tc>
                  <a:txBody>
                    <a:bodyPr/>
                    <a:lstStyle/>
                    <a:p>
                      <a:pPr marL="0" marR="0" algn="ctr">
                        <a:lnSpc>
                          <a:spcPct val="115000"/>
                        </a:lnSpc>
                        <a:spcBef>
                          <a:spcPts val="0"/>
                        </a:spcBef>
                        <a:spcAft>
                          <a:spcPts val="0"/>
                        </a:spcAft>
                      </a:pPr>
                      <a:r>
                        <a:rPr lang="en-IN" sz="3200" dirty="0"/>
                        <a:t>10000+</a:t>
                      </a:r>
                      <a:endParaRPr lang="en-IN" sz="32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IN" sz="3200" dirty="0"/>
                        <a:t>5000-9999</a:t>
                      </a:r>
                      <a:endParaRPr lang="en-IN" sz="32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IN" sz="3200" dirty="0"/>
                        <a:t>1000-4999</a:t>
                      </a:r>
                      <a:endParaRPr lang="en-IN" sz="32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IN" sz="3200" dirty="0"/>
                        <a:t>&lt;1000</a:t>
                      </a:r>
                      <a:endParaRPr lang="en-IN" sz="32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IN" sz="3200" dirty="0"/>
                        <a:t>Total</a:t>
                      </a:r>
                      <a:endParaRPr lang="en-IN" sz="3200" dirty="0">
                        <a:latin typeface="Calibri"/>
                        <a:ea typeface="Calibri"/>
                        <a:cs typeface="Times New Roman"/>
                      </a:endParaRPr>
                    </a:p>
                  </a:txBody>
                  <a:tcPr marL="68580" marR="68580" marT="0" marB="0" anchor="b"/>
                </a:tc>
              </a:tr>
              <a:tr h="47549">
                <a:tc>
                  <a:txBody>
                    <a:bodyPr/>
                    <a:lstStyle/>
                    <a:p>
                      <a:pPr marL="0" marR="0">
                        <a:lnSpc>
                          <a:spcPct val="115000"/>
                        </a:lnSpc>
                        <a:spcBef>
                          <a:spcPts val="0"/>
                        </a:spcBef>
                        <a:spcAft>
                          <a:spcPts val="0"/>
                        </a:spcAft>
                      </a:pPr>
                      <a:r>
                        <a:rPr lang="en-IN" sz="3200" dirty="0"/>
                        <a:t>&gt;10</a:t>
                      </a:r>
                      <a:endParaRPr lang="en-IN" sz="3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2</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7</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dirty="0"/>
                        <a:t>51</a:t>
                      </a:r>
                      <a:endParaRPr lang="en-IN" sz="3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71</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131</a:t>
                      </a:r>
                      <a:endParaRPr lang="en-IN" sz="3200">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IN" sz="3200"/>
                        <a:t>5-9</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3</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2</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60</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dirty="0"/>
                        <a:t>52</a:t>
                      </a:r>
                      <a:endParaRPr lang="en-IN" sz="3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117</a:t>
                      </a:r>
                      <a:endParaRPr lang="en-IN" sz="3200">
                        <a:latin typeface="Calibri"/>
                        <a:ea typeface="Calibri"/>
                        <a:cs typeface="Times New Roman"/>
                      </a:endParaRPr>
                    </a:p>
                  </a:txBody>
                  <a:tcPr marL="68580" marR="68580" marT="0" marB="0"/>
                </a:tc>
              </a:tr>
              <a:tr h="119799">
                <a:tc>
                  <a:txBody>
                    <a:bodyPr/>
                    <a:lstStyle/>
                    <a:p>
                      <a:pPr marL="0" marR="0">
                        <a:lnSpc>
                          <a:spcPct val="115000"/>
                        </a:lnSpc>
                        <a:spcBef>
                          <a:spcPts val="0"/>
                        </a:spcBef>
                        <a:spcAft>
                          <a:spcPts val="0"/>
                        </a:spcAft>
                      </a:pPr>
                      <a:r>
                        <a:rPr lang="en-IN" sz="3200"/>
                        <a:t>&lt;5</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2</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5</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51</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dirty="0"/>
                        <a:t>207</a:t>
                      </a:r>
                      <a:endParaRPr lang="en-IN" sz="3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dirty="0"/>
                        <a:t>265</a:t>
                      </a:r>
                      <a:endParaRPr lang="en-IN" sz="3200" dirty="0">
                        <a:latin typeface="Calibri"/>
                        <a:ea typeface="Calibri"/>
                        <a:cs typeface="Times New Roman"/>
                      </a:endParaRPr>
                    </a:p>
                  </a:txBody>
                  <a:tcPr marL="68580" marR="68580" marT="0" marB="0"/>
                </a:tc>
              </a:tr>
              <a:tr h="155924">
                <a:tc>
                  <a:txBody>
                    <a:bodyPr/>
                    <a:lstStyle/>
                    <a:p>
                      <a:pPr marL="0" marR="0">
                        <a:lnSpc>
                          <a:spcPct val="115000"/>
                        </a:lnSpc>
                        <a:spcBef>
                          <a:spcPts val="0"/>
                        </a:spcBef>
                        <a:spcAft>
                          <a:spcPts val="0"/>
                        </a:spcAft>
                      </a:pPr>
                      <a:r>
                        <a:rPr lang="en-IN" sz="3200"/>
                        <a:t>Total</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7</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14</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162</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a:t>330</a:t>
                      </a:r>
                      <a:endParaRPr lang="en-IN" sz="32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IN" sz="3200" dirty="0"/>
                        <a:t>513</a:t>
                      </a:r>
                      <a:endParaRPr lang="en-IN" sz="3200" dirty="0">
                        <a:latin typeface="Calibri"/>
                        <a:ea typeface="Calibri"/>
                        <a:cs typeface="Times New Roman"/>
                      </a:endParaRPr>
                    </a:p>
                  </a:txBody>
                  <a:tcPr marL="68580" marR="68580" marT="0" marB="0"/>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Challenges of mapping under NACP III</a:t>
            </a:r>
            <a:endParaRPr lang="en-IN" sz="3600" dirty="0"/>
          </a:p>
        </p:txBody>
      </p:sp>
      <p:sp>
        <p:nvSpPr>
          <p:cNvPr id="3" name="Content Placeholder 2"/>
          <p:cNvSpPr>
            <a:spLocks noGrp="1"/>
          </p:cNvSpPr>
          <p:nvPr>
            <p:ph idx="1"/>
          </p:nvPr>
        </p:nvSpPr>
        <p:spPr/>
        <p:txBody>
          <a:bodyPr/>
          <a:lstStyle/>
          <a:p>
            <a:r>
              <a:rPr lang="en-US" dirty="0" smtClean="0"/>
              <a:t>Difficulty in identifying community members in states/districts/cities/towns with no prior interventions among HRGs</a:t>
            </a:r>
          </a:p>
          <a:p>
            <a:endParaRPr lang="en-US" dirty="0" smtClean="0"/>
          </a:p>
          <a:p>
            <a:r>
              <a:rPr lang="en-US" dirty="0" smtClean="0"/>
              <a:t>Disagreements between the “program” estimates and “independent mapping team” estimate in states/districts/cities/towns with existing interventions among HRGs</a:t>
            </a: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Mapping FSWs in Rural Areas</a:t>
            </a:r>
            <a:endParaRPr lang="en-IN" dirty="0"/>
          </a:p>
        </p:txBody>
      </p:sp>
      <p:sp>
        <p:nvSpPr>
          <p:cNvPr id="5" name="Subtitle 4"/>
          <p:cNvSpPr>
            <a:spLocks noGrp="1"/>
          </p:cNvSpPr>
          <p:nvPr>
            <p:ph type="subTitle" idx="1"/>
          </p:nvPr>
        </p:nvSpPr>
        <p:spPr/>
        <p:txBody>
          <a:bodyPr/>
          <a:lstStyle/>
          <a:p>
            <a:r>
              <a:rPr lang="en-US" dirty="0" smtClean="0"/>
              <a:t>Case study of Karnataka</a:t>
            </a:r>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5400" dirty="0" smtClean="0"/>
              <a:t>Rapid Rural Assessment</a:t>
            </a:r>
            <a:endParaRPr lang="en-US" sz="5400" dirty="0"/>
          </a:p>
        </p:txBody>
      </p:sp>
      <p:sp>
        <p:nvSpPr>
          <p:cNvPr id="6147" name="Rectangle 3"/>
          <p:cNvSpPr>
            <a:spLocks noGrp="1" noChangeArrowheads="1"/>
          </p:cNvSpPr>
          <p:nvPr>
            <p:ph idx="1"/>
          </p:nvPr>
        </p:nvSpPr>
        <p:spPr/>
        <p:txBody>
          <a:bodyPr>
            <a:noAutofit/>
          </a:bodyPr>
          <a:lstStyle/>
          <a:p>
            <a:pPr>
              <a:lnSpc>
                <a:spcPct val="80000"/>
              </a:lnSpc>
            </a:pPr>
            <a:r>
              <a:rPr lang="en-US" sz="2000" dirty="0"/>
              <a:t>All villages with 500+ populations (11,052 villages) in the 12 Samastha districts were visited by a team of trained researcher and an FSW</a:t>
            </a:r>
          </a:p>
          <a:p>
            <a:pPr>
              <a:lnSpc>
                <a:spcPct val="80000"/>
              </a:lnSpc>
            </a:pPr>
            <a:endParaRPr lang="en-US" sz="2000" dirty="0" smtClean="0"/>
          </a:p>
          <a:p>
            <a:pPr>
              <a:lnSpc>
                <a:spcPct val="80000"/>
              </a:lnSpc>
            </a:pPr>
            <a:r>
              <a:rPr lang="en-US" sz="2000" dirty="0" smtClean="0"/>
              <a:t>Compiled </a:t>
            </a:r>
            <a:r>
              <a:rPr lang="en-US" sz="2000" dirty="0"/>
              <a:t>information on a set of 14 indicators for each village through KI interviews</a:t>
            </a:r>
          </a:p>
          <a:p>
            <a:pPr lvl="1">
              <a:lnSpc>
                <a:spcPct val="80000"/>
              </a:lnSpc>
            </a:pPr>
            <a:r>
              <a:rPr lang="en-US" sz="1800" dirty="0"/>
              <a:t>Office-bearer of Gram </a:t>
            </a:r>
            <a:r>
              <a:rPr lang="en-US" sz="1800" dirty="0" err="1"/>
              <a:t>Panchayat</a:t>
            </a:r>
            <a:r>
              <a:rPr lang="en-US" sz="1800" dirty="0"/>
              <a:t>, </a:t>
            </a:r>
            <a:r>
              <a:rPr lang="en-US" sz="1800" dirty="0" err="1"/>
              <a:t>Anganwadi</a:t>
            </a:r>
            <a:r>
              <a:rPr lang="en-US" sz="1800" dirty="0"/>
              <a:t> teacher, ANM, School teacher, Owner of petty shop/grocery/ tea stalls, Member of </a:t>
            </a:r>
            <a:r>
              <a:rPr lang="en-US" sz="1800" dirty="0" err="1"/>
              <a:t>Mahila</a:t>
            </a:r>
            <a:r>
              <a:rPr lang="en-US" sz="1800" dirty="0"/>
              <a:t> </a:t>
            </a:r>
            <a:r>
              <a:rPr lang="en-US" sz="1800" dirty="0" err="1"/>
              <a:t>Mandals</a:t>
            </a:r>
            <a:r>
              <a:rPr lang="en-US" sz="1800" dirty="0"/>
              <a:t>/</a:t>
            </a:r>
            <a:r>
              <a:rPr lang="en-US" sz="1800" dirty="0" err="1"/>
              <a:t>Sthree</a:t>
            </a:r>
            <a:r>
              <a:rPr lang="en-US" sz="1800" dirty="0"/>
              <a:t> </a:t>
            </a:r>
            <a:r>
              <a:rPr lang="en-US" sz="1800" dirty="0" err="1"/>
              <a:t>Sakti</a:t>
            </a:r>
            <a:r>
              <a:rPr lang="en-US" sz="1800" dirty="0"/>
              <a:t> Groups, Member of </a:t>
            </a:r>
            <a:r>
              <a:rPr lang="en-US" sz="1800" dirty="0" err="1"/>
              <a:t>Yuvak</a:t>
            </a:r>
            <a:r>
              <a:rPr lang="en-US" sz="1800" dirty="0"/>
              <a:t> </a:t>
            </a:r>
            <a:r>
              <a:rPr lang="en-US" sz="1800" dirty="0" err="1"/>
              <a:t>Mandals</a:t>
            </a:r>
            <a:r>
              <a:rPr lang="en-US" sz="1800" dirty="0"/>
              <a:t>, Local STD booth operators</a:t>
            </a:r>
          </a:p>
          <a:p>
            <a:pPr lvl="1">
              <a:lnSpc>
                <a:spcPct val="80000"/>
              </a:lnSpc>
            </a:pPr>
            <a:r>
              <a:rPr lang="en-US" sz="1800" dirty="0"/>
              <a:t>In villages having sex workers, at least 3 FSWs were interviewed by the FSW in the mapping team</a:t>
            </a:r>
          </a:p>
          <a:p>
            <a:pPr>
              <a:lnSpc>
                <a:spcPct val="80000"/>
              </a:lnSpc>
            </a:pPr>
            <a:endParaRPr lang="en-US" sz="2000" dirty="0" smtClean="0"/>
          </a:p>
          <a:p>
            <a:pPr>
              <a:lnSpc>
                <a:spcPct val="80000"/>
              </a:lnSpc>
            </a:pPr>
            <a:r>
              <a:rPr lang="en-US" sz="2000" dirty="0" smtClean="0"/>
              <a:t>The indicators included: </a:t>
            </a:r>
          </a:p>
          <a:p>
            <a:pPr lvl="1">
              <a:lnSpc>
                <a:spcPct val="80000"/>
              </a:lnSpc>
            </a:pPr>
            <a:r>
              <a:rPr lang="en-US" sz="1800" dirty="0" smtClean="0"/>
              <a:t>Estimated number of FSWs staying and doing sex work in the village (q12a)</a:t>
            </a:r>
          </a:p>
          <a:p>
            <a:pPr lvl="1">
              <a:lnSpc>
                <a:spcPct val="80000"/>
              </a:lnSpc>
            </a:pPr>
            <a:r>
              <a:rPr lang="en-US" sz="1800" dirty="0" smtClean="0"/>
              <a:t>Estimated number of FSWs staying in the village but practicing sex work outside the village (q12b)</a:t>
            </a:r>
          </a:p>
          <a:p>
            <a:pPr lvl="1">
              <a:lnSpc>
                <a:spcPct val="80000"/>
              </a:lnSpc>
            </a:pPr>
            <a:r>
              <a:rPr lang="en-US" sz="1800" dirty="0" smtClean="0"/>
              <a:t>Estimated number of FSWs from the village staying and doing sex work outside the village (q14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en-US" sz="3600" dirty="0"/>
              <a:t>Regional variations in female sex work (1)</a:t>
            </a:r>
          </a:p>
        </p:txBody>
      </p:sp>
      <p:graphicFrame>
        <p:nvGraphicFramePr>
          <p:cNvPr id="86019" name="Object 3"/>
          <p:cNvGraphicFramePr>
            <a:graphicFrameLocks noChangeAspect="1"/>
          </p:cNvGraphicFramePr>
          <p:nvPr>
            <p:ph sz="half" idx="1"/>
          </p:nvPr>
        </p:nvGraphicFramePr>
        <p:xfrm>
          <a:off x="457200" y="1600200"/>
          <a:ext cx="4038600" cy="4529138"/>
        </p:xfrm>
        <a:graphic>
          <a:graphicData uri="http://schemas.openxmlformats.org/presentationml/2006/ole">
            <p:oleObj spid="_x0000_s92162" name="Chart" r:id="rId3" imgW="4038735" imgH="4524443" progId="MSGraph.Chart.8">
              <p:embed followColorScheme="full"/>
            </p:oleObj>
          </a:graphicData>
        </a:graphic>
      </p:graphicFrame>
      <p:sp>
        <p:nvSpPr>
          <p:cNvPr id="86020" name="Rectangle 4"/>
          <p:cNvSpPr>
            <a:spLocks noGrp="1" noChangeArrowheads="1"/>
          </p:cNvSpPr>
          <p:nvPr>
            <p:ph type="body" sz="half" idx="2"/>
          </p:nvPr>
        </p:nvSpPr>
        <p:spPr/>
        <p:txBody>
          <a:bodyPr/>
          <a:lstStyle/>
          <a:p>
            <a:pPr>
              <a:lnSpc>
                <a:spcPct val="90000"/>
              </a:lnSpc>
            </a:pPr>
            <a:r>
              <a:rPr lang="en-US" sz="2000" dirty="0"/>
              <a:t>The rapid rural assessment in </a:t>
            </a:r>
            <a:r>
              <a:rPr lang="en-US" sz="2000" dirty="0" smtClean="0"/>
              <a:t>the </a:t>
            </a:r>
            <a:r>
              <a:rPr lang="en-US" sz="2000" dirty="0"/>
              <a:t>districts indicate that rural female sex work varies by region</a:t>
            </a:r>
          </a:p>
          <a:p>
            <a:pPr>
              <a:lnSpc>
                <a:spcPct val="90000"/>
              </a:lnSpc>
            </a:pPr>
            <a:endParaRPr lang="en-US" sz="2000" dirty="0" smtClean="0"/>
          </a:p>
          <a:p>
            <a:pPr>
              <a:lnSpc>
                <a:spcPct val="90000"/>
              </a:lnSpc>
            </a:pPr>
            <a:r>
              <a:rPr lang="en-US" sz="2000" dirty="0" smtClean="0"/>
              <a:t>Northern </a:t>
            </a:r>
            <a:r>
              <a:rPr lang="en-US" sz="2000" dirty="0"/>
              <a:t>Karnataka (Bagalkot, Belgaum, Bellary, Bijapur, Dharwad, </a:t>
            </a:r>
            <a:r>
              <a:rPr lang="en-US" sz="2000" dirty="0" err="1"/>
              <a:t>Gulburga</a:t>
            </a:r>
            <a:r>
              <a:rPr lang="en-US" sz="2000" dirty="0"/>
              <a:t>, Koppal, and Raichur) has a somewhat greater proportion of FSWs to population than its Southern counterpart (Bangalore Rural, Davanagere, Hassan, Mysore and Tumkur) – 8.5 per 1,000 adult females versus 7.8 per 1,000 adult females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sz="3800"/>
              <a:t>Regional variations in female sex work (2)</a:t>
            </a:r>
          </a:p>
        </p:txBody>
      </p:sp>
      <p:graphicFrame>
        <p:nvGraphicFramePr>
          <p:cNvPr id="87043" name="Object 3"/>
          <p:cNvGraphicFramePr>
            <a:graphicFrameLocks noChangeAspect="1"/>
          </p:cNvGraphicFramePr>
          <p:nvPr>
            <p:ph sz="quarter" idx="1"/>
          </p:nvPr>
        </p:nvGraphicFramePr>
        <p:xfrm>
          <a:off x="990600" y="1447800"/>
          <a:ext cx="2444750" cy="2746375"/>
        </p:xfrm>
        <a:graphic>
          <a:graphicData uri="http://schemas.openxmlformats.org/presentationml/2006/ole">
            <p:oleObj spid="_x0000_s93186" name="Chart" r:id="rId3" imgW="4038735" imgH="4533900" progId="MSGraph.Chart.8">
              <p:embed followColorScheme="full"/>
            </p:oleObj>
          </a:graphicData>
        </a:graphic>
      </p:graphicFrame>
      <p:graphicFrame>
        <p:nvGraphicFramePr>
          <p:cNvPr id="87044" name="Object 4"/>
          <p:cNvGraphicFramePr>
            <a:graphicFrameLocks noChangeAspect="1"/>
          </p:cNvGraphicFramePr>
          <p:nvPr>
            <p:ph sz="quarter" idx="2"/>
          </p:nvPr>
        </p:nvGraphicFramePr>
        <p:xfrm>
          <a:off x="457200" y="4343400"/>
          <a:ext cx="4032250" cy="2187575"/>
        </p:xfrm>
        <a:graphic>
          <a:graphicData uri="http://schemas.openxmlformats.org/presentationml/2006/ole">
            <p:oleObj spid="_x0000_s93187" name="Chart" r:id="rId4" imgW="4038735" imgH="2190885" progId="MSGraph.Chart.8">
              <p:embed followColorScheme="full"/>
            </p:oleObj>
          </a:graphicData>
        </a:graphic>
      </p:graphicFrame>
      <p:sp>
        <p:nvSpPr>
          <p:cNvPr id="87045" name="Rectangle 5"/>
          <p:cNvSpPr>
            <a:spLocks noGrp="1" noChangeArrowheads="1"/>
          </p:cNvSpPr>
          <p:nvPr>
            <p:ph type="body" sz="half" idx="3"/>
          </p:nvPr>
        </p:nvSpPr>
        <p:spPr/>
        <p:txBody>
          <a:bodyPr>
            <a:normAutofit lnSpcReduction="10000"/>
          </a:bodyPr>
          <a:lstStyle/>
          <a:p>
            <a:pPr>
              <a:lnSpc>
                <a:spcPct val="80000"/>
              </a:lnSpc>
            </a:pPr>
            <a:r>
              <a:rPr lang="en-US" sz="2000" dirty="0"/>
              <a:t>A greater proportion of villages in Southern Karnataka have no FSWs (50% compared with 39%)</a:t>
            </a:r>
          </a:p>
          <a:p>
            <a:pPr>
              <a:lnSpc>
                <a:spcPct val="80000"/>
              </a:lnSpc>
            </a:pPr>
            <a:endParaRPr lang="en-US" sz="2000" dirty="0" smtClean="0"/>
          </a:p>
          <a:p>
            <a:pPr>
              <a:lnSpc>
                <a:spcPct val="80000"/>
              </a:lnSpc>
            </a:pPr>
            <a:r>
              <a:rPr lang="en-US" sz="2000" dirty="0" smtClean="0"/>
              <a:t>On </a:t>
            </a:r>
            <a:r>
              <a:rPr lang="en-US" sz="2000" dirty="0"/>
              <a:t>the other hand, a greater proportion of villages in Northern Karnataka have 10+ FSWs (13% compared with 7%)</a:t>
            </a:r>
          </a:p>
          <a:p>
            <a:pPr>
              <a:lnSpc>
                <a:spcPct val="80000"/>
              </a:lnSpc>
            </a:pPr>
            <a:endParaRPr lang="en-US" sz="2000" dirty="0" smtClean="0"/>
          </a:p>
          <a:p>
            <a:pPr>
              <a:lnSpc>
                <a:spcPct val="80000"/>
              </a:lnSpc>
            </a:pPr>
            <a:r>
              <a:rPr lang="en-US" sz="2000" dirty="0" smtClean="0"/>
              <a:t>Female </a:t>
            </a:r>
            <a:r>
              <a:rPr lang="en-US" sz="2000" dirty="0"/>
              <a:t>sex work is more dispersed in Southern Karnataka than in the North</a:t>
            </a:r>
          </a:p>
          <a:p>
            <a:pPr>
              <a:lnSpc>
                <a:spcPct val="80000"/>
              </a:lnSpc>
            </a:pPr>
            <a:endParaRPr lang="en-US" sz="2000" dirty="0" smtClean="0"/>
          </a:p>
          <a:p>
            <a:pPr>
              <a:lnSpc>
                <a:spcPct val="80000"/>
              </a:lnSpc>
            </a:pPr>
            <a:r>
              <a:rPr lang="en-US" sz="2000" dirty="0" smtClean="0"/>
              <a:t>60</a:t>
            </a:r>
            <a:r>
              <a:rPr lang="en-US" sz="2000" dirty="0"/>
              <a:t>% of the FSWs in Southern Karnataka are in 45% of the villages whereas 54% of the FSWs in Northern Karnataka are concentrated in 13% of the villages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Rural mapping under the Link Worker Scheme</a:t>
            </a:r>
            <a:endParaRPr lang="en-IN" dirty="0"/>
          </a:p>
        </p:txBody>
      </p:sp>
      <p:sp>
        <p:nvSpPr>
          <p:cNvPr id="3" name="Content Placeholder 2"/>
          <p:cNvSpPr>
            <a:spLocks noGrp="1"/>
          </p:cNvSpPr>
          <p:nvPr>
            <p:ph idx="1"/>
          </p:nvPr>
        </p:nvSpPr>
        <p:spPr/>
        <p:txBody>
          <a:bodyPr/>
          <a:lstStyle/>
          <a:p>
            <a:r>
              <a:rPr lang="en-US" dirty="0" smtClean="0"/>
              <a:t>Under GFATM-7, NACO has adopted a modified version of the mapping in rural areas for the Link Workers Scheme</a:t>
            </a:r>
          </a:p>
          <a:p>
            <a:endParaRPr lang="en-US" dirty="0" smtClean="0"/>
          </a:p>
          <a:p>
            <a:r>
              <a:rPr lang="en-US" dirty="0" smtClean="0"/>
              <a:t>Instead of all villages in the district, mapping is carried out in select 100 largest (population, 2001) villages</a:t>
            </a:r>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Features of a “good” size estimation</a:t>
            </a:r>
            <a:endParaRPr lang="en-IN" sz="4800" dirty="0"/>
          </a:p>
        </p:txBody>
      </p:sp>
      <p:sp>
        <p:nvSpPr>
          <p:cNvPr id="3" name="Content Placeholder 2"/>
          <p:cNvSpPr>
            <a:spLocks noGrp="1"/>
          </p:cNvSpPr>
          <p:nvPr>
            <p:ph idx="1"/>
          </p:nvPr>
        </p:nvSpPr>
        <p:spPr>
          <a:xfrm>
            <a:off x="457200" y="1484785"/>
            <a:ext cx="8229600" cy="4916016"/>
          </a:xfrm>
        </p:spPr>
        <p:txBody>
          <a:bodyPr>
            <a:noAutofit/>
          </a:bodyPr>
          <a:lstStyle/>
          <a:p>
            <a:r>
              <a:rPr lang="en-US" sz="1800" dirty="0" smtClean="0"/>
              <a:t>Where and how many?</a:t>
            </a:r>
          </a:p>
          <a:p>
            <a:pPr lvl="1"/>
            <a:r>
              <a:rPr lang="en-US" sz="1400" dirty="0" smtClean="0"/>
              <a:t>Estimates for the lowest geographic unit, aggregated to the larger units</a:t>
            </a:r>
          </a:p>
          <a:p>
            <a:endParaRPr lang="en-US" sz="1800" dirty="0" smtClean="0"/>
          </a:p>
          <a:p>
            <a:r>
              <a:rPr lang="en-US" sz="1800" dirty="0" smtClean="0"/>
              <a:t>Distribution by typology</a:t>
            </a:r>
          </a:p>
          <a:p>
            <a:pPr lvl="1"/>
            <a:r>
              <a:rPr lang="en-US" sz="1400" dirty="0" smtClean="0"/>
              <a:t>By place of solicitation among FSWs</a:t>
            </a:r>
          </a:p>
          <a:p>
            <a:pPr lvl="1"/>
            <a:r>
              <a:rPr lang="en-US" sz="1400" dirty="0" smtClean="0"/>
              <a:t>By gender identity among MSM</a:t>
            </a:r>
          </a:p>
          <a:p>
            <a:pPr lvl="1"/>
            <a:r>
              <a:rPr lang="en-US" sz="1400" dirty="0" smtClean="0"/>
              <a:t>By types of drugs and modes of intake among the IDUs</a:t>
            </a:r>
          </a:p>
          <a:p>
            <a:endParaRPr lang="en-US" sz="1800" dirty="0" smtClean="0"/>
          </a:p>
          <a:p>
            <a:r>
              <a:rPr lang="en-US" sz="1800" dirty="0" smtClean="0"/>
              <a:t>Turn-over or extent of duplication in case of small area estimates</a:t>
            </a:r>
          </a:p>
          <a:p>
            <a:endParaRPr lang="en-US" sz="1800" dirty="0" smtClean="0"/>
          </a:p>
          <a:p>
            <a:r>
              <a:rPr lang="en-US" sz="1800" dirty="0" smtClean="0"/>
              <a:t>Simple, and is not loaded with information that could be gathered during intervention</a:t>
            </a:r>
          </a:p>
          <a:p>
            <a:endParaRPr lang="en-US" sz="1800" dirty="0" smtClean="0"/>
          </a:p>
          <a:p>
            <a:r>
              <a:rPr lang="en-US" sz="1800" dirty="0" smtClean="0"/>
              <a:t>Scope for validation/verification</a:t>
            </a:r>
          </a:p>
          <a:p>
            <a:endParaRPr lang="en-US" sz="1800" dirty="0" smtClean="0"/>
          </a:p>
          <a:p>
            <a:r>
              <a:rPr lang="en-US" sz="1800" dirty="0" smtClean="0"/>
              <a:t>The process involves community </a:t>
            </a:r>
            <a:r>
              <a:rPr lang="en-US" sz="1800" dirty="0" smtClean="0"/>
              <a:t>members</a:t>
            </a:r>
            <a:endParaRPr lang="en-US" sz="1800" dirty="0" smtClean="0"/>
          </a:p>
          <a:p>
            <a:endParaRPr lang="en-US" sz="1800" dirty="0" smtClean="0"/>
          </a:p>
          <a:p>
            <a:r>
              <a:rPr lang="en-US" sz="1800" dirty="0" smtClean="0"/>
              <a:t>Takes into account existing program coverage</a:t>
            </a:r>
          </a:p>
          <a:p>
            <a:endParaRPr lang="en-IN"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0" b="1"/>
              <a:t>Sexual Behaviours and Networks in Thimphu, Bhutan: A Rapid Assessment</a:t>
            </a:r>
          </a:p>
        </p:txBody>
      </p:sp>
      <p:sp>
        <p:nvSpPr>
          <p:cNvPr id="2051" name="Rectangle 3"/>
          <p:cNvSpPr>
            <a:spLocks noGrp="1" noChangeArrowheads="1"/>
          </p:cNvSpPr>
          <p:nvPr>
            <p:ph type="subTitle" idx="1"/>
          </p:nvPr>
        </p:nvSpPr>
        <p:spPr/>
        <p:txBody>
          <a:bodyPr/>
          <a:lstStyle/>
          <a:p>
            <a:r>
              <a:rPr lang="en-US" sz="2400" dirty="0"/>
              <a:t>Ministry of Health, Bhutan</a:t>
            </a:r>
          </a:p>
          <a:p>
            <a:r>
              <a:rPr lang="en-US" sz="2400" dirty="0"/>
              <a:t>and</a:t>
            </a:r>
          </a:p>
          <a:p>
            <a:r>
              <a:rPr lang="en-US" sz="2400" dirty="0"/>
              <a:t>Centre for Global Public Health, </a:t>
            </a:r>
            <a:endParaRPr lang="en-US" sz="2400" dirty="0" smtClean="0"/>
          </a:p>
          <a:p>
            <a:r>
              <a:rPr lang="en-US" sz="2400" dirty="0" smtClean="0"/>
              <a:t>University </a:t>
            </a:r>
            <a:r>
              <a:rPr lang="en-US" sz="2400" dirty="0"/>
              <a:t>of Manitoba, Canada</a:t>
            </a:r>
          </a:p>
        </p:txBody>
      </p:sp>
      <p:pic>
        <p:nvPicPr>
          <p:cNvPr id="4" name="Picture 9" descr="DSCN9204"/>
          <p:cNvPicPr>
            <a:picLocks noChangeAspect="1" noChangeArrowheads="1"/>
          </p:cNvPicPr>
          <p:nvPr/>
        </p:nvPicPr>
        <p:blipFill>
          <a:blip r:embed="rId2" cstate="print"/>
          <a:srcRect/>
          <a:stretch>
            <a:fillRect/>
          </a:stretch>
        </p:blipFill>
        <p:spPr>
          <a:xfrm>
            <a:off x="5105400" y="0"/>
            <a:ext cx="4038600" cy="302895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Objectives</a:t>
            </a:r>
          </a:p>
        </p:txBody>
      </p:sp>
      <p:sp>
        <p:nvSpPr>
          <p:cNvPr id="7171" name="Rectangle 3"/>
          <p:cNvSpPr>
            <a:spLocks noGrp="1" noChangeArrowheads="1"/>
          </p:cNvSpPr>
          <p:nvPr>
            <p:ph type="body" idx="1"/>
          </p:nvPr>
        </p:nvSpPr>
        <p:spPr/>
        <p:txBody>
          <a:bodyPr>
            <a:normAutofit lnSpcReduction="10000"/>
          </a:bodyPr>
          <a:lstStyle/>
          <a:p>
            <a:pPr marL="533400" indent="-533400">
              <a:lnSpc>
                <a:spcPct val="90000"/>
              </a:lnSpc>
            </a:pPr>
            <a:r>
              <a:rPr lang="en-US"/>
              <a:t>To identify and characterize the key venues and locales in Thimphu where people meet new sexual partners</a:t>
            </a:r>
          </a:p>
          <a:p>
            <a:pPr marL="533400" indent="-533400">
              <a:lnSpc>
                <a:spcPct val="90000"/>
              </a:lnSpc>
            </a:pPr>
            <a:endParaRPr lang="en-US"/>
          </a:p>
          <a:p>
            <a:pPr marL="533400" indent="-533400">
              <a:lnSpc>
                <a:spcPct val="90000"/>
              </a:lnSpc>
            </a:pPr>
            <a:r>
              <a:rPr lang="en-US"/>
              <a:t>To identify and characterize non-location based ways in which people meet new sexual partners, especially commercial sex partners</a:t>
            </a:r>
          </a:p>
          <a:p>
            <a:pPr marL="533400" indent="-533400">
              <a:lnSpc>
                <a:spcPct val="90000"/>
              </a:lnSpc>
            </a:pPr>
            <a:endParaRPr lang="en-US"/>
          </a:p>
          <a:p>
            <a:pPr marL="533400" indent="-533400">
              <a:lnSpc>
                <a:spcPct val="90000"/>
              </a:lnSpc>
            </a:pPr>
            <a:r>
              <a:rPr lang="en-US"/>
              <a:t>To describe sexual behaviours and networking patterns at key venues and locales in Thimphu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Census and enumeration (2)</a:t>
            </a:r>
            <a:endParaRPr lang="en-IN" sz="4800" dirty="0"/>
          </a:p>
        </p:txBody>
      </p:sp>
      <p:sp>
        <p:nvSpPr>
          <p:cNvPr id="4" name="Text Placeholder 3"/>
          <p:cNvSpPr>
            <a:spLocks noGrp="1"/>
          </p:cNvSpPr>
          <p:nvPr>
            <p:ph type="body" idx="1"/>
          </p:nvPr>
        </p:nvSpPr>
        <p:spPr/>
        <p:txBody>
          <a:bodyPr/>
          <a:lstStyle/>
          <a:p>
            <a:r>
              <a:rPr lang="en-US" dirty="0" smtClean="0"/>
              <a:t>strengths</a:t>
            </a:r>
            <a:endParaRPr lang="en-IN" dirty="0"/>
          </a:p>
        </p:txBody>
      </p:sp>
      <p:sp>
        <p:nvSpPr>
          <p:cNvPr id="5" name="Content Placeholder 4"/>
          <p:cNvSpPr>
            <a:spLocks noGrp="1"/>
          </p:cNvSpPr>
          <p:nvPr>
            <p:ph sz="half" idx="2"/>
          </p:nvPr>
        </p:nvSpPr>
        <p:spPr/>
        <p:txBody>
          <a:bodyPr/>
          <a:lstStyle/>
          <a:p>
            <a:r>
              <a:rPr lang="en-US" dirty="0" smtClean="0"/>
              <a:t>Straightforward</a:t>
            </a:r>
          </a:p>
          <a:p>
            <a:r>
              <a:rPr lang="en-US" dirty="0" smtClean="0"/>
              <a:t>Less time-consuming and can give better results where geography and population is well-defined and visible</a:t>
            </a:r>
          </a:p>
          <a:p>
            <a:r>
              <a:rPr lang="en-US" dirty="0" smtClean="0"/>
              <a:t>Well suited to count at the local level</a:t>
            </a:r>
            <a:endParaRPr lang="en-IN" dirty="0"/>
          </a:p>
        </p:txBody>
      </p:sp>
      <p:sp>
        <p:nvSpPr>
          <p:cNvPr id="6" name="Text Placeholder 5"/>
          <p:cNvSpPr>
            <a:spLocks noGrp="1"/>
          </p:cNvSpPr>
          <p:nvPr>
            <p:ph type="body" sz="quarter" idx="3"/>
          </p:nvPr>
        </p:nvSpPr>
        <p:spPr/>
        <p:txBody>
          <a:bodyPr/>
          <a:lstStyle/>
          <a:p>
            <a:r>
              <a:rPr lang="en-US" dirty="0" smtClean="0"/>
              <a:t>limitation</a:t>
            </a:r>
            <a:endParaRPr lang="en-IN" dirty="0"/>
          </a:p>
        </p:txBody>
      </p:sp>
      <p:sp>
        <p:nvSpPr>
          <p:cNvPr id="7" name="Content Placeholder 6"/>
          <p:cNvSpPr>
            <a:spLocks noGrp="1"/>
          </p:cNvSpPr>
          <p:nvPr>
            <p:ph sz="quarter" idx="4"/>
          </p:nvPr>
        </p:nvSpPr>
        <p:spPr/>
        <p:txBody>
          <a:bodyPr/>
          <a:lstStyle/>
          <a:p>
            <a:r>
              <a:rPr lang="en-US" dirty="0" smtClean="0"/>
              <a:t>Not well-suited for hidden populations, diverse geographic areas or where population of interest is scattered</a:t>
            </a:r>
          </a:p>
          <a:p>
            <a:endParaRPr lang="en-US" dirty="0" smtClean="0"/>
          </a:p>
          <a:p>
            <a:endParaRPr lang="en-IN"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pPr>
            <a:r>
              <a:rPr lang="en-US" sz="2800" dirty="0" smtClean="0"/>
              <a:t>205 venues (including public places) where people congregate were profiled</a:t>
            </a:r>
          </a:p>
          <a:p>
            <a:pPr>
              <a:lnSpc>
                <a:spcPct val="80000"/>
              </a:lnSpc>
            </a:pPr>
            <a:r>
              <a:rPr lang="en-US" sz="2800" dirty="0" smtClean="0"/>
              <a:t>10 field researchers – trained by </a:t>
            </a:r>
            <a:r>
              <a:rPr lang="en-US" sz="2800" dirty="0" err="1" smtClean="0"/>
              <a:t>MoH</a:t>
            </a:r>
            <a:r>
              <a:rPr lang="en-US" sz="2800" dirty="0" smtClean="0"/>
              <a:t> and CGPH</a:t>
            </a:r>
          </a:p>
          <a:p>
            <a:pPr>
              <a:lnSpc>
                <a:spcPct val="80000"/>
              </a:lnSpc>
            </a:pPr>
            <a:r>
              <a:rPr lang="en-US" sz="2800" dirty="0" smtClean="0"/>
              <a:t>Key informant interviews – at least 2 KIs, including the manager and a patron</a:t>
            </a:r>
          </a:p>
          <a:p>
            <a:pPr>
              <a:lnSpc>
                <a:spcPct val="80000"/>
              </a:lnSpc>
            </a:pPr>
            <a:r>
              <a:rPr lang="en-US" sz="2800" dirty="0" smtClean="0"/>
              <a:t>Structured interview questionnaire</a:t>
            </a:r>
          </a:p>
          <a:p>
            <a:pPr lvl="1">
              <a:lnSpc>
                <a:spcPct val="80000"/>
              </a:lnSpc>
            </a:pPr>
            <a:r>
              <a:rPr lang="en-US" sz="2400" dirty="0" smtClean="0"/>
              <a:t>Types of services offered, peak days and timings</a:t>
            </a:r>
          </a:p>
          <a:p>
            <a:pPr lvl="1">
              <a:lnSpc>
                <a:spcPct val="80000"/>
              </a:lnSpc>
            </a:pPr>
            <a:r>
              <a:rPr lang="en-US" sz="2400" dirty="0" smtClean="0"/>
              <a:t>Total number of men and women visiting the venues on typical and peak days</a:t>
            </a:r>
          </a:p>
          <a:p>
            <a:pPr lvl="1">
              <a:lnSpc>
                <a:spcPct val="80000"/>
              </a:lnSpc>
            </a:pPr>
            <a:r>
              <a:rPr lang="en-US" sz="2400" dirty="0" smtClean="0"/>
              <a:t>Total number of men and women who seek sexual partners at the venue, including the female sex workers</a:t>
            </a:r>
          </a:p>
          <a:p>
            <a:pPr lvl="1">
              <a:lnSpc>
                <a:spcPct val="80000"/>
              </a:lnSpc>
            </a:pPr>
            <a:r>
              <a:rPr lang="en-US" sz="2400" dirty="0" smtClean="0"/>
              <a:t>Availability of condoms at the venues</a:t>
            </a:r>
          </a:p>
          <a:p>
            <a:pPr>
              <a:lnSpc>
                <a:spcPct val="80000"/>
              </a:lnSpc>
            </a:pPr>
            <a:r>
              <a:rPr lang="en-US" sz="2800" dirty="0" smtClean="0"/>
              <a:t>Completed in about 2 weeks</a:t>
            </a:r>
          </a:p>
          <a:p>
            <a:endParaRPr lang="en-IN" sz="4400" dirty="0"/>
          </a:p>
        </p:txBody>
      </p:sp>
      <p:sp>
        <p:nvSpPr>
          <p:cNvPr id="4" name="Rectangle 4"/>
          <p:cNvSpPr>
            <a:spLocks noGrp="1" noChangeArrowheads="1"/>
          </p:cNvSpPr>
          <p:nvPr>
            <p:ph type="title"/>
          </p:nvPr>
        </p:nvSpPr>
        <p:spPr/>
        <p:txBody>
          <a:bodyPr/>
          <a:lstStyle/>
          <a:p>
            <a:r>
              <a:rPr lang="en-US" dirty="0" smtClean="0"/>
              <a:t>Venue profile</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profile of individuals visiting venues</a:t>
            </a:r>
            <a:endParaRPr lang="en-IN" dirty="0"/>
          </a:p>
        </p:txBody>
      </p:sp>
      <p:sp>
        <p:nvSpPr>
          <p:cNvPr id="4" name="Rectangle 3"/>
          <p:cNvSpPr>
            <a:spLocks noGrp="1" noChangeArrowheads="1"/>
          </p:cNvSpPr>
          <p:nvPr>
            <p:ph idx="1"/>
          </p:nvPr>
        </p:nvSpPr>
        <p:spPr/>
        <p:txBody>
          <a:bodyPr>
            <a:noAutofit/>
          </a:bodyPr>
          <a:lstStyle/>
          <a:p>
            <a:pPr>
              <a:lnSpc>
                <a:spcPct val="80000"/>
              </a:lnSpc>
            </a:pPr>
            <a:r>
              <a:rPr lang="en-US" sz="2400" dirty="0"/>
              <a:t>Of the 205 venues profiled, a sample of 56 venues selected for the survey</a:t>
            </a:r>
          </a:p>
          <a:p>
            <a:pPr lvl="1">
              <a:lnSpc>
                <a:spcPct val="80000"/>
              </a:lnSpc>
            </a:pPr>
            <a:r>
              <a:rPr lang="en-US" sz="1800" dirty="0"/>
              <a:t>Venues with 5 or more FSWs visiting the venue on a typical day or 10 or more individuals seeking sexual partners (men seeking women, women seeking men plus men seeking men)</a:t>
            </a:r>
            <a:endParaRPr lang="en-US" sz="2000" dirty="0"/>
          </a:p>
          <a:p>
            <a:pPr>
              <a:lnSpc>
                <a:spcPct val="80000"/>
              </a:lnSpc>
            </a:pPr>
            <a:r>
              <a:rPr lang="en-US" sz="2400" dirty="0"/>
              <a:t>A total of 480 patrons targeted, as per the proportion of men and women seeking sexual partners at these venues; 485 interviewed</a:t>
            </a:r>
          </a:p>
          <a:p>
            <a:pPr>
              <a:lnSpc>
                <a:spcPct val="80000"/>
              </a:lnSpc>
            </a:pPr>
            <a:r>
              <a:rPr lang="en-US" sz="2400" dirty="0"/>
              <a:t>Structured interview questionnaire</a:t>
            </a:r>
          </a:p>
          <a:p>
            <a:pPr lvl="1">
              <a:lnSpc>
                <a:spcPct val="80000"/>
              </a:lnSpc>
            </a:pPr>
            <a:r>
              <a:rPr lang="en-US" sz="2000" dirty="0"/>
              <a:t>Socio-demographic characteristics</a:t>
            </a:r>
          </a:p>
          <a:p>
            <a:pPr lvl="1">
              <a:lnSpc>
                <a:spcPct val="80000"/>
              </a:lnSpc>
            </a:pPr>
            <a:r>
              <a:rPr lang="en-US" sz="2000" dirty="0"/>
              <a:t>Sexual partners in past 6 and 12 months</a:t>
            </a:r>
          </a:p>
          <a:p>
            <a:pPr lvl="1">
              <a:lnSpc>
                <a:spcPct val="80000"/>
              </a:lnSpc>
            </a:pPr>
            <a:r>
              <a:rPr lang="en-US" sz="2000" dirty="0"/>
              <a:t>Last 3 sexual partners</a:t>
            </a:r>
          </a:p>
          <a:p>
            <a:pPr lvl="1">
              <a:lnSpc>
                <a:spcPct val="80000"/>
              </a:lnSpc>
            </a:pPr>
            <a:r>
              <a:rPr lang="en-US" sz="2000" dirty="0"/>
              <a:t>Paying/paid sexual partners</a:t>
            </a:r>
          </a:p>
          <a:p>
            <a:pPr lvl="1">
              <a:lnSpc>
                <a:spcPct val="80000"/>
              </a:lnSpc>
            </a:pPr>
            <a:r>
              <a:rPr lang="en-US" sz="2000" dirty="0"/>
              <a:t>Condom accessibility and use</a:t>
            </a:r>
          </a:p>
          <a:p>
            <a:pPr lvl="1">
              <a:lnSpc>
                <a:spcPct val="80000"/>
              </a:lnSpc>
            </a:pPr>
            <a:r>
              <a:rPr lang="en-US" sz="2000" dirty="0"/>
              <a:t>Self-reported STIs in past 12 months</a:t>
            </a:r>
          </a:p>
          <a:p>
            <a:pPr>
              <a:lnSpc>
                <a:spcPct val="80000"/>
              </a:lnSpc>
            </a:pPr>
            <a:r>
              <a:rPr lang="en-US" sz="2400" dirty="0"/>
              <a:t>10 field researchers, completed in about 4 weeks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 (45 minutes)</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Participants break into 3 groups</a:t>
            </a:r>
          </a:p>
          <a:p>
            <a:pPr lvl="1"/>
            <a:r>
              <a:rPr lang="en-US" dirty="0" smtClean="0"/>
              <a:t>Group 1 – for estimating FSWs</a:t>
            </a:r>
          </a:p>
          <a:p>
            <a:pPr lvl="1"/>
            <a:r>
              <a:rPr lang="en-US" dirty="0" smtClean="0"/>
              <a:t>Group 2 – for estimating MSM</a:t>
            </a:r>
          </a:p>
          <a:p>
            <a:pPr lvl="1"/>
            <a:r>
              <a:rPr lang="en-US" dirty="0" smtClean="0"/>
              <a:t>Group 3 – for estimating IDUs</a:t>
            </a:r>
          </a:p>
          <a:p>
            <a:endParaRPr lang="en-US" dirty="0" smtClean="0"/>
          </a:p>
          <a:p>
            <a:r>
              <a:rPr lang="en-US" dirty="0" smtClean="0"/>
              <a:t>Each group discusses and chooses one method for estimating the size of the respective target group(30 minutes)</a:t>
            </a:r>
          </a:p>
          <a:p>
            <a:endParaRPr lang="en-US" dirty="0" smtClean="0"/>
          </a:p>
          <a:p>
            <a:r>
              <a:rPr lang="en-US" dirty="0" smtClean="0"/>
              <a:t>Each group presents (5 minutes for each group) the method of their choice and considerations for choosing the method</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Population survey methods</a:t>
            </a:r>
            <a:endParaRPr lang="en-IN" dirty="0"/>
          </a:p>
        </p:txBody>
      </p:sp>
      <p:sp>
        <p:nvSpPr>
          <p:cNvPr id="8" name="Subtitle 7"/>
          <p:cNvSpPr>
            <a:spLocks noGrp="1"/>
          </p:cNvSpPr>
          <p:nvPr>
            <p:ph type="subTitle" idx="1"/>
          </p:nvPr>
        </p:nvSpPr>
        <p:spPr/>
        <p:txBody>
          <a:bodyPr/>
          <a:lstStyle/>
          <a:p>
            <a:endParaRPr lang="en-IN"/>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752</TotalTime>
  <Words>3850</Words>
  <Application>Microsoft Office PowerPoint</Application>
  <PresentationFormat>On-screen Show (4:3)</PresentationFormat>
  <Paragraphs>623</Paragraphs>
  <Slides>82</Slides>
  <Notes>21</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82</vt:i4>
      </vt:variant>
    </vt:vector>
  </HeadingPairs>
  <TitlesOfParts>
    <vt:vector size="88" baseType="lpstr">
      <vt:lpstr>Module</vt:lpstr>
      <vt:lpstr>การนำเสนอ</vt:lpstr>
      <vt:lpstr>ภาพนิ่ง</vt:lpstr>
      <vt:lpstr>Equation</vt:lpstr>
      <vt:lpstr>Worksheet</vt:lpstr>
      <vt:lpstr>Chart</vt:lpstr>
      <vt:lpstr>Different Systems for Estimation of MARP Sizes</vt:lpstr>
      <vt:lpstr>Session content</vt:lpstr>
      <vt:lpstr>Onward transmission of HIV, HRGs and MARPs</vt:lpstr>
      <vt:lpstr>Uses of size estimates</vt:lpstr>
      <vt:lpstr>Size estimation methods</vt:lpstr>
      <vt:lpstr>Census and enumeration</vt:lpstr>
      <vt:lpstr>Census and enumeration (1)</vt:lpstr>
      <vt:lpstr>Census and enumeration (2)</vt:lpstr>
      <vt:lpstr>Population survey methods</vt:lpstr>
      <vt:lpstr>Population survey method (1)</vt:lpstr>
      <vt:lpstr>Population survey method (2):  An example</vt:lpstr>
      <vt:lpstr>Population survey method (3)</vt:lpstr>
      <vt:lpstr>Multiplier methods</vt:lpstr>
      <vt:lpstr>Multiplier methods</vt:lpstr>
      <vt:lpstr>Used in select IBBA districts</vt:lpstr>
      <vt:lpstr>The multiplier method: An example</vt:lpstr>
      <vt:lpstr>Multiplier methods: Issues</vt:lpstr>
      <vt:lpstr>Capture-recapture methods</vt:lpstr>
      <vt:lpstr>Capture-Recapture Methods (1)</vt:lpstr>
      <vt:lpstr>Slide 20</vt:lpstr>
      <vt:lpstr>Capture-Recapture method (3)</vt:lpstr>
      <vt:lpstr>Capture-Recapture method (4)</vt:lpstr>
      <vt:lpstr>Capture-Recapture Methods : An Example</vt:lpstr>
      <vt:lpstr>Multiple samples of capture-recapture – Schnabel model</vt:lpstr>
      <vt:lpstr>Network analysis</vt:lpstr>
      <vt:lpstr>Nomination methods (1)</vt:lpstr>
      <vt:lpstr>Nomination methods (2)</vt:lpstr>
      <vt:lpstr>Respondent Driven Sampling (RDS)</vt:lpstr>
      <vt:lpstr>RDS to estimate IDUs in Bangkok, 2003-04</vt:lpstr>
      <vt:lpstr>Sampling Process </vt:lpstr>
      <vt:lpstr>Definitions </vt:lpstr>
      <vt:lpstr>Steps in recruitment of participants</vt:lpstr>
      <vt:lpstr>Data requirements for size estimates</vt:lpstr>
      <vt:lpstr>Size estimates of IDU population </vt:lpstr>
      <vt:lpstr>Core estimation formula</vt:lpstr>
      <vt:lpstr>Size Estimates of  IDU population</vt:lpstr>
      <vt:lpstr>RDS : Pros vs Cons</vt:lpstr>
      <vt:lpstr>PLACE Method</vt:lpstr>
      <vt:lpstr>PLACE method</vt:lpstr>
      <vt:lpstr>The 5-steps</vt:lpstr>
      <vt:lpstr>A Geographic Approach to Mapping High Risk Locations for Scaling Up HIV Prevention Program in Karnataka</vt:lpstr>
      <vt:lpstr>Mapping: The purpose</vt:lpstr>
      <vt:lpstr>Mapping: The approach</vt:lpstr>
      <vt:lpstr>Mapping: The method</vt:lpstr>
      <vt:lpstr>Step 1: Finding locations</vt:lpstr>
      <vt:lpstr>Step 2: Short listing locations</vt:lpstr>
      <vt:lpstr>Step 3: Spot profiling</vt:lpstr>
      <vt:lpstr>Mapping: Coverage and process</vt:lpstr>
      <vt:lpstr>Mapping: Results</vt:lpstr>
      <vt:lpstr>Female sex workers</vt:lpstr>
      <vt:lpstr>Sex work type: FSWs</vt:lpstr>
      <vt:lpstr>Using mapping data for planning</vt:lpstr>
      <vt:lpstr>Prioritizing intervention towns based on broad mapping: an example</vt:lpstr>
      <vt:lpstr>Validation of mapping estimates</vt:lpstr>
      <vt:lpstr>Limitations</vt:lpstr>
      <vt:lpstr>Mapping and size estimation of HRGs</vt:lpstr>
      <vt:lpstr>Features of mapping under NACP III </vt:lpstr>
      <vt:lpstr>Broad map</vt:lpstr>
      <vt:lpstr>Broad map</vt:lpstr>
      <vt:lpstr>Numbers and trend mapping or “How hot is the spot?” </vt:lpstr>
      <vt:lpstr>Example of “how hot is the spot”</vt:lpstr>
      <vt:lpstr>Seva chitram or services mapping </vt:lpstr>
      <vt:lpstr>Example of service map</vt:lpstr>
      <vt:lpstr>“Why is it so?”</vt:lpstr>
      <vt:lpstr>Slide 65</vt:lpstr>
      <vt:lpstr>Sex life or client profile</vt:lpstr>
      <vt:lpstr>Example of sex life</vt:lpstr>
      <vt:lpstr>Estimates of FSWs</vt:lpstr>
      <vt:lpstr>Ratio of estimated FSWs to urban adult (15-49 yrs) population</vt:lpstr>
      <vt:lpstr>Distribution of districts by size estimation and ratio of FSWs to adults</vt:lpstr>
      <vt:lpstr>Challenges of mapping under NACP III</vt:lpstr>
      <vt:lpstr>Mapping FSWs in Rural Areas</vt:lpstr>
      <vt:lpstr>Rapid Rural Assessment</vt:lpstr>
      <vt:lpstr>Regional variations in female sex work (1)</vt:lpstr>
      <vt:lpstr>Regional variations in female sex work (2)</vt:lpstr>
      <vt:lpstr>Rural mapping under the Link Worker Scheme</vt:lpstr>
      <vt:lpstr>Features of a “good” size estimation</vt:lpstr>
      <vt:lpstr>Sexual Behaviours and Networks in Thimphu, Bhutan: A Rapid Assessment</vt:lpstr>
      <vt:lpstr>Objectives</vt:lpstr>
      <vt:lpstr>Venue profile</vt:lpstr>
      <vt:lpstr>Risk profile of individuals visiting venues</vt:lpstr>
      <vt:lpstr>Group work (45 minutes)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Systems for Estimation of HRG Population Sizes</dc:title>
  <dc:creator>Admin</dc:creator>
  <cp:lastModifiedBy>Admin</cp:lastModifiedBy>
  <cp:revision>143</cp:revision>
  <dcterms:created xsi:type="dcterms:W3CDTF">2011-02-14T03:48:10Z</dcterms:created>
  <dcterms:modified xsi:type="dcterms:W3CDTF">2011-02-17T02:24:43Z</dcterms:modified>
</cp:coreProperties>
</file>